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LECTURA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Hoja1!$C$5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Hoja1!$D$4:$O$4</c:f>
              <c:strCache>
                <c:ptCount val="12"/>
                <c:pt idx="0">
                  <c:v>SIFNIFICADO Y USO DE NÚMEROS</c:v>
                </c:pt>
                <c:pt idx="1">
                  <c:v>PROBLEMAS ADITIVOS</c:v>
                </c:pt>
                <c:pt idx="2">
                  <c:v>SIGNIFICADO Y USO DE OPERACIONES</c:v>
                </c:pt>
                <c:pt idx="3">
                  <c:v>PROBLEMAS MULTIPLICATIVOS</c:v>
                </c:pt>
                <c:pt idx="4">
                  <c:v>SIGNIFICADO Y USO DE LITERALES</c:v>
                </c:pt>
                <c:pt idx="5">
                  <c:v>PATRONES Y ECUACIONES</c:v>
                </c:pt>
                <c:pt idx="6">
                  <c:v>FORMAS GEOMÉTRICAS</c:v>
                </c:pt>
                <c:pt idx="7">
                  <c:v>FIGURAS Y CUERPOS</c:v>
                </c:pt>
                <c:pt idx="8">
                  <c:v>MEDIDA</c:v>
                </c:pt>
                <c:pt idx="9">
                  <c:v>PROPORCIONALIDAD Y FUNCIONES</c:v>
                </c:pt>
                <c:pt idx="10">
                  <c:v>ANÁLISIS DE LA UNFORMACIÓN</c:v>
                </c:pt>
                <c:pt idx="11">
                  <c:v>REPRESENTACIÓN DE LA INFORMACIÓN</c:v>
                </c:pt>
              </c:strCache>
            </c:strRef>
          </c:cat>
          <c:val>
            <c:numRef>
              <c:f>Hoja1!$D$5:$O$5</c:f>
              <c:numCache>
                <c:formatCode>General</c:formatCode>
                <c:ptCount val="12"/>
                <c:pt idx="0">
                  <c:v>51.41</c:v>
                </c:pt>
                <c:pt idx="1">
                  <c:v>46.45</c:v>
                </c:pt>
                <c:pt idx="2">
                  <c:v>38.76</c:v>
                </c:pt>
                <c:pt idx="3">
                  <c:v>44.61</c:v>
                </c:pt>
                <c:pt idx="4">
                  <c:v>32.909999999999997</c:v>
                </c:pt>
                <c:pt idx="5">
                  <c:v>35.9</c:v>
                </c:pt>
                <c:pt idx="6">
                  <c:v>35.75</c:v>
                </c:pt>
                <c:pt idx="7">
                  <c:v>49.21</c:v>
                </c:pt>
                <c:pt idx="8">
                  <c:v>40.6</c:v>
                </c:pt>
                <c:pt idx="9">
                  <c:v>44.83</c:v>
                </c:pt>
                <c:pt idx="10">
                  <c:v>38.18</c:v>
                </c:pt>
                <c:pt idx="11">
                  <c:v>48.43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272704"/>
        <c:axId val="89274240"/>
      </c:barChart>
      <c:catAx>
        <c:axId val="89272704"/>
        <c:scaling>
          <c:orientation val="minMax"/>
        </c:scaling>
        <c:delete val="0"/>
        <c:axPos val="b"/>
        <c:majorTickMark val="out"/>
        <c:minorTickMark val="none"/>
        <c:tickLblPos val="nextTo"/>
        <c:crossAx val="89274240"/>
        <c:crosses val="autoZero"/>
        <c:auto val="1"/>
        <c:lblAlgn val="ctr"/>
        <c:lblOffset val="100"/>
        <c:noMultiLvlLbl val="0"/>
      </c:catAx>
      <c:valAx>
        <c:axId val="89274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272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NIVEL DE LOGRO EN LECTURA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'NIVEL DE LOGRO'!$D$7:$K$8</c:f>
              <c:multiLvlStrCache>
                <c:ptCount val="8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</c:lvl>
                <c:lvl>
                  <c:pt idx="0">
                    <c:v>CANTIDADA DE ALUMNOS EN CADA NIVEL DE LOGRO</c:v>
                  </c:pt>
                  <c:pt idx="4">
                    <c:v>PORCENTAJE DE ALUMNOS EN CADA NIVEL DE LOGRO</c:v>
                  </c:pt>
                </c:lvl>
              </c:multiLvlStrCache>
            </c:multiLvlStrRef>
          </c:cat>
          <c:val>
            <c:numRef>
              <c:f>'NIVEL DE LOGRO'!$D$9:$K$9</c:f>
              <c:numCache>
                <c:formatCode>General</c:formatCode>
                <c:ptCount val="8"/>
                <c:pt idx="0">
                  <c:v>107</c:v>
                </c:pt>
                <c:pt idx="1">
                  <c:v>150</c:v>
                </c:pt>
                <c:pt idx="2">
                  <c:v>16</c:v>
                </c:pt>
                <c:pt idx="3">
                  <c:v>1</c:v>
                </c:pt>
                <c:pt idx="4">
                  <c:v>38.9</c:v>
                </c:pt>
                <c:pt idx="5">
                  <c:v>54.8</c:v>
                </c:pt>
                <c:pt idx="6">
                  <c:v>5.84</c:v>
                </c:pt>
                <c:pt idx="7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8097152"/>
        <c:axId val="88100224"/>
        <c:axId val="0"/>
      </c:bar3DChart>
      <c:catAx>
        <c:axId val="88097152"/>
        <c:scaling>
          <c:orientation val="minMax"/>
        </c:scaling>
        <c:delete val="0"/>
        <c:axPos val="b"/>
        <c:majorTickMark val="none"/>
        <c:minorTickMark val="none"/>
        <c:tickLblPos val="nextTo"/>
        <c:crossAx val="88100224"/>
        <c:crosses val="autoZero"/>
        <c:auto val="1"/>
        <c:lblAlgn val="ctr"/>
        <c:lblOffset val="100"/>
        <c:noMultiLvlLbl val="0"/>
      </c:catAx>
      <c:valAx>
        <c:axId val="881002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8097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MATEMÁTICAS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Hoja1!$C$33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Hoja1!$D$32:$O$32</c:f>
              <c:strCache>
                <c:ptCount val="12"/>
                <c:pt idx="0">
                  <c:v>SIFNIFICADO Y USO DE NÚMEROS</c:v>
                </c:pt>
                <c:pt idx="1">
                  <c:v>PROBLEMAS ADITIVOS</c:v>
                </c:pt>
                <c:pt idx="2">
                  <c:v>SIGNIFICADO Y USO DE OPERACIONES</c:v>
                </c:pt>
                <c:pt idx="3">
                  <c:v>PROBLEMAS MULTIPLICATIVOS</c:v>
                </c:pt>
                <c:pt idx="4">
                  <c:v>SIGNIFICADO Y USO DE LITERALES</c:v>
                </c:pt>
                <c:pt idx="5">
                  <c:v>PATRONES Y ECUACIONES</c:v>
                </c:pt>
                <c:pt idx="6">
                  <c:v>FORMAS GEOMÉTRICAS</c:v>
                </c:pt>
                <c:pt idx="7">
                  <c:v>FIGURAS Y CUERPOS</c:v>
                </c:pt>
                <c:pt idx="8">
                  <c:v>MEDIDA</c:v>
                </c:pt>
                <c:pt idx="9">
                  <c:v>PROPORCIONALIDAD Y FUNCIONES</c:v>
                </c:pt>
                <c:pt idx="10">
                  <c:v>ANÁLISIS DE LA UNFORMACIÓN</c:v>
                </c:pt>
                <c:pt idx="11">
                  <c:v>REPRESENTACIÓN DE LA INFORMACIÓN</c:v>
                </c:pt>
              </c:strCache>
            </c:strRef>
          </c:cat>
          <c:val>
            <c:numRef>
              <c:f>Hoja1!$D$33:$O$33</c:f>
              <c:numCache>
                <c:formatCode>General</c:formatCode>
                <c:ptCount val="12"/>
                <c:pt idx="0">
                  <c:v>51.41</c:v>
                </c:pt>
                <c:pt idx="1">
                  <c:v>46.45</c:v>
                </c:pt>
                <c:pt idx="2">
                  <c:v>38.76</c:v>
                </c:pt>
                <c:pt idx="3">
                  <c:v>44.61</c:v>
                </c:pt>
                <c:pt idx="4">
                  <c:v>32.909999999999997</c:v>
                </c:pt>
                <c:pt idx="5">
                  <c:v>35.9</c:v>
                </c:pt>
                <c:pt idx="6">
                  <c:v>35.75</c:v>
                </c:pt>
                <c:pt idx="7">
                  <c:v>49.21</c:v>
                </c:pt>
                <c:pt idx="8">
                  <c:v>40.6</c:v>
                </c:pt>
                <c:pt idx="9">
                  <c:v>44.83</c:v>
                </c:pt>
                <c:pt idx="10">
                  <c:v>38.18</c:v>
                </c:pt>
                <c:pt idx="11">
                  <c:v>48.43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142720"/>
        <c:axId val="26747648"/>
        <c:axId val="0"/>
      </c:bar3DChart>
      <c:catAx>
        <c:axId val="146142720"/>
        <c:scaling>
          <c:orientation val="minMax"/>
        </c:scaling>
        <c:delete val="0"/>
        <c:axPos val="b"/>
        <c:majorTickMark val="out"/>
        <c:minorTickMark val="none"/>
        <c:tickLblPos val="nextTo"/>
        <c:crossAx val="26747648"/>
        <c:crosses val="autoZero"/>
        <c:auto val="1"/>
        <c:lblAlgn val="ctr"/>
        <c:lblOffset val="100"/>
        <c:noMultiLvlLbl val="0"/>
      </c:catAx>
      <c:valAx>
        <c:axId val="26747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142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NIVEL DE LOGRO EN MATEMÁTICAS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'NIVEL DE LOGRO'!$D$34:$K$35</c:f>
              <c:multiLvlStrCache>
                <c:ptCount val="8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</c:lvl>
                <c:lvl>
                  <c:pt idx="0">
                    <c:v>CANTIDADA DE ALUMNOS EN CADA NIVEL DE LOGRO</c:v>
                  </c:pt>
                  <c:pt idx="4">
                    <c:v>PORCENTAJE DE ALUMNOS EN CADA NIVEL DE LOGRO</c:v>
                  </c:pt>
                </c:lvl>
              </c:multiLvlStrCache>
            </c:multiLvlStrRef>
          </c:cat>
          <c:val>
            <c:numRef>
              <c:f>'NIVEL DE LOGRO'!$D$36:$K$36</c:f>
              <c:numCache>
                <c:formatCode>General</c:formatCode>
                <c:ptCount val="8"/>
                <c:pt idx="0">
                  <c:v>138</c:v>
                </c:pt>
                <c:pt idx="1">
                  <c:v>69</c:v>
                </c:pt>
                <c:pt idx="2">
                  <c:v>28</c:v>
                </c:pt>
                <c:pt idx="3">
                  <c:v>39</c:v>
                </c:pt>
                <c:pt idx="4">
                  <c:v>50.37</c:v>
                </c:pt>
                <c:pt idx="5">
                  <c:v>25.18</c:v>
                </c:pt>
                <c:pt idx="6">
                  <c:v>10.210000000000001</c:v>
                </c:pt>
                <c:pt idx="7">
                  <c:v>14.23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4099072"/>
        <c:axId val="26796416"/>
        <c:axId val="0"/>
      </c:bar3DChart>
      <c:catAx>
        <c:axId val="24099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26796416"/>
        <c:crosses val="autoZero"/>
        <c:auto val="1"/>
        <c:lblAlgn val="ctr"/>
        <c:lblOffset val="100"/>
        <c:noMultiLvlLbl val="0"/>
      </c:catAx>
      <c:valAx>
        <c:axId val="267964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0990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BB14842-C05F-48D8-B306-3A92D307B7BF}" type="datetimeFigureOut">
              <a:rPr lang="es-MX" smtClean="0"/>
              <a:t>23/06/2016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E9477B6-EBFE-48DC-A6EC-D9E5D056C61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1532892" cy="1440160"/>
          </a:xfrm>
          <a:prstGeom prst="rect">
            <a:avLst/>
          </a:prstGeom>
          <a:noFill/>
        </p:spPr>
      </p:pic>
      <p:pic>
        <p:nvPicPr>
          <p:cNvPr id="5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4664"/>
            <a:ext cx="1941363" cy="172819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6" name="6 CuadroTexto"/>
          <p:cNvSpPr txBox="1"/>
          <p:nvPr/>
        </p:nvSpPr>
        <p:spPr>
          <a:xfrm>
            <a:off x="2555776" y="548680"/>
            <a:ext cx="39604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400" b="1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INSTITUTO DE LA EDUCACIÓN BÁSICA DEL ESTADO DE MORELOS</a:t>
            </a:r>
            <a:endParaRPr lang="es-MX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b="1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DIRECCIÓN DE EDUCACIÓN MEDIA Y NORMAL</a:t>
            </a:r>
            <a:endParaRPr lang="es-MX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b="1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DEPARTAMENTO DE ESCUELAS SECUNDARIAS GENERALES</a:t>
            </a:r>
            <a:endParaRPr lang="es-MX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b="1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ESCUELA SECUNDARIA “IGNACIO MANUEL ALTAMIRANO”</a:t>
            </a:r>
            <a:endParaRPr lang="es-MX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b="1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CLAVE:17DES0006K, ZONA 10, YAUTEPEC, MORELOS</a:t>
            </a:r>
            <a:endParaRPr lang="es-MX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s-ES" sz="1400" b="1" kern="1200" dirty="0">
                <a:solidFill>
                  <a:srgbClr val="000000"/>
                </a:solidFill>
                <a:effectLst/>
                <a:latin typeface="Agency FB"/>
                <a:ea typeface="Times New Roman"/>
              </a:rPr>
              <a:t>CICLO ESCOLAR 2015-2016</a:t>
            </a:r>
            <a:endParaRPr lang="es-MX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907704" y="2963551"/>
            <a:ext cx="5256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RESULTADOS DEL EXAMEN DE PLANEA </a:t>
            </a:r>
            <a:endParaRPr lang="es-MX" sz="2400" b="1" dirty="0" smtClean="0"/>
          </a:p>
          <a:p>
            <a:pPr algn="ctr"/>
            <a:endParaRPr lang="es-MX" sz="2400" b="1" dirty="0" smtClean="0"/>
          </a:p>
          <a:p>
            <a:pPr algn="ctr"/>
            <a:r>
              <a:rPr lang="es-MX" sz="2400" b="1" dirty="0" smtClean="0"/>
              <a:t>TURNO </a:t>
            </a:r>
            <a:r>
              <a:rPr lang="es-MX" sz="2400" b="1" dirty="0"/>
              <a:t>MATUTINO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6128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17473"/>
              </p:ext>
            </p:extLst>
          </p:nvPr>
        </p:nvGraphicFramePr>
        <p:xfrm>
          <a:off x="770505" y="836712"/>
          <a:ext cx="7747003" cy="1837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482"/>
                <a:gridCol w="860482"/>
                <a:gridCol w="860482"/>
                <a:gridCol w="860482"/>
                <a:gridCol w="861015"/>
                <a:gridCol w="861015"/>
                <a:gridCol w="861015"/>
                <a:gridCol w="861015"/>
                <a:gridCol w="861015"/>
              </a:tblGrid>
              <a:tr h="383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GRUPO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ANALISIS DEL CONTENIDO DE LECTURA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DESARROLLO DE UN ACOMPRENSIÓN GLOBAL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EVALUACIÓN CRÍTICA DEL TEXTO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EXTRACCIÓN DE INFORMACIÓN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DESARROLLO DE UNA INTERPRETACIÓN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REFLEXIÓN SEMÁNTICA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REFLEXIÓN SINTÁCTICA Y MORFOSINTÁCTICA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CONOCIMIENTO DE FUENTES DE INFORMACIÓN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56.5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47.3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25.0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40.5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70.0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B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55.3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42.3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36.8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43.3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40.5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63.2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C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50.7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43.8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53.8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66.7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53.5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48.7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48.0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23.1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42.6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59.0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57.0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53.8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71.8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59.0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55.4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47.1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51.3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69.2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69.2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TOTAL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328.4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276.7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274.9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174.70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250.2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341.0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387.1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54.73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46.11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29.11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46.66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56.83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64.51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5615" y="191924"/>
            <a:ext cx="705678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LECTURA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PORCENTAJE DE ALUMNOS QUE CONTESTARON CORRECTAMENTE LAS PREGUNTAS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233636901"/>
              </p:ext>
            </p:extLst>
          </p:nvPr>
        </p:nvGraphicFramePr>
        <p:xfrm>
          <a:off x="1837942" y="2924944"/>
          <a:ext cx="5612130" cy="3223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778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82575"/>
              </p:ext>
            </p:extLst>
          </p:nvPr>
        </p:nvGraphicFramePr>
        <p:xfrm>
          <a:off x="698500" y="930588"/>
          <a:ext cx="7747000" cy="143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</a:tblGrid>
              <a:tr h="1278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GRUPO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No. ALUMNOS A EVALUAR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CANTIDADA DE ALUMNOS EN CADA NIVEL DE LOGRO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PORCENTAJE DE ALUMNOS EN CADA NIVEL DE LOGRO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87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IV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IV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16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35.56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55.56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8.89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B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41.30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56.52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2.17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48.94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46.81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4.26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36.36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59.09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4.55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32.16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58.70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8.70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39.13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52.17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6.52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2.17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TOTAL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150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38.90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54.80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5.84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0.36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91880" y="191924"/>
            <a:ext cx="216024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NIVELES DE LOGRO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LECTURA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734089343"/>
              </p:ext>
            </p:extLst>
          </p:nvPr>
        </p:nvGraphicFramePr>
        <p:xfrm>
          <a:off x="2135505" y="2636912"/>
          <a:ext cx="4872990" cy="289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927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679977"/>
              </p:ext>
            </p:extLst>
          </p:nvPr>
        </p:nvGraphicFramePr>
        <p:xfrm>
          <a:off x="658260" y="620688"/>
          <a:ext cx="7746999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271"/>
                <a:gridCol w="554188"/>
                <a:gridCol w="543083"/>
                <a:gridCol w="610241"/>
                <a:gridCol w="736626"/>
                <a:gridCol w="564235"/>
                <a:gridCol w="563707"/>
                <a:gridCol w="610770"/>
                <a:gridCol w="448956"/>
                <a:gridCol w="508182"/>
                <a:gridCol w="753548"/>
                <a:gridCol w="629807"/>
                <a:gridCol w="741385"/>
              </a:tblGrid>
              <a:tr h="5076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GRUPO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SIFNIFICADO Y USO DE NÚMEROS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PROBLEMAS ADITIVOS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SIGNIFICADO Y USO DE OPERACIONES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PROBLEMAS MULTIPLICATIVOS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SIGNIFICADO Y USO DE LITERALES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PATRONES Y ECUACIONES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FORMAS GEOMÉTRICAS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FIGURAS Y CUERPOS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MEDIDA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PROPORCIONALIDAD Y FUNCIONES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ANÁLISIS DE LA UNFORMACIÓN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REPRESENTACIÓN DE LA INFORMACIÓN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71.1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56.1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57.8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62.2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23.3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36.5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66.7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37.3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54.3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58.9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B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58.7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50.0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40.2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57.6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43.9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60.1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54.3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54.3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63.2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60.3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43.1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36.2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35.7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43.8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36.2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34.1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43.2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34.1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36.9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23.9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32.5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35.9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27.2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18.5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37.7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58.7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48.9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33.9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41.7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33.3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49.5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TOTAL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308.5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278.8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232.6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267.7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197.5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215.4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214.5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295.3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243.6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269.0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229.1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290.6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51.41 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46.45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38.76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44.61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32.91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35.9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35.75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49.21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40.6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44.83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38.18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48.43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  <a:tr h="152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11" marR="57111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43608" y="47908"/>
            <a:ext cx="73448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MATEMATICAS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PORCENTAJE DE ALUMNOS QUE CONTESTARON CORRECTAMENTE LAS PREGUNTAS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503893180"/>
              </p:ext>
            </p:extLst>
          </p:nvPr>
        </p:nvGraphicFramePr>
        <p:xfrm>
          <a:off x="1763688" y="2996952"/>
          <a:ext cx="5612130" cy="3147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25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86687"/>
              </p:ext>
            </p:extLst>
          </p:nvPr>
        </p:nvGraphicFramePr>
        <p:xfrm>
          <a:off x="827584" y="764704"/>
          <a:ext cx="7747000" cy="143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  <a:gridCol w="774700"/>
              </a:tblGrid>
              <a:tr h="1278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GRUPO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No. ALUMNOS A EVALUAR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CANTIDADA DE ALUMNOS EN CADA NIVEL DE LOGRO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PORCENTAJE DE ALUMNOS EN CADA NIVEL DE LOGRO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87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I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IV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III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IV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26.67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28.89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31.11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13.33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B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28.26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30.43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10.87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30.43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59.57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23.40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2.13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14.89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D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68.18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22.73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4.55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4.55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63.04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26.09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6.52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4.35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46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26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56.52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19.57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6.52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17.39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  <a:tr h="15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TOTAL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274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138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69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39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50.37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25.18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10.21</a:t>
                      </a:r>
                      <a:endParaRPr lang="es-MX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14.23</a:t>
                      </a:r>
                      <a:endParaRPr lang="es-MX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43" marR="57543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75856" y="119916"/>
            <a:ext cx="1800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NIVELES DE LOGRO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MATEM</a:t>
            </a: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TICAS</a:t>
            </a:r>
            <a:endParaRPr kumimoji="0" 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925338902"/>
              </p:ext>
            </p:extLst>
          </p:nvPr>
        </p:nvGraphicFramePr>
        <p:xfrm>
          <a:off x="2267744" y="25649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93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74</TotalTime>
  <Words>529</Words>
  <Application>Microsoft Office PowerPoint</Application>
  <PresentationFormat>Presentación en pantalla (4:3)</PresentationFormat>
  <Paragraphs>397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lupita</dc:creator>
  <cp:lastModifiedBy>lupita</cp:lastModifiedBy>
  <cp:revision>6</cp:revision>
  <cp:lastPrinted>2016-06-23T17:48:06Z</cp:lastPrinted>
  <dcterms:created xsi:type="dcterms:W3CDTF">2016-06-23T16:41:06Z</dcterms:created>
  <dcterms:modified xsi:type="dcterms:W3CDTF">2016-06-23T17:56:03Z</dcterms:modified>
</cp:coreProperties>
</file>