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18" r:id="rId2"/>
    <p:sldId id="422" r:id="rId3"/>
    <p:sldId id="423" r:id="rId4"/>
    <p:sldId id="424" r:id="rId5"/>
    <p:sldId id="419" r:id="rId6"/>
    <p:sldId id="420" r:id="rId7"/>
    <p:sldId id="263" r:id="rId8"/>
    <p:sldId id="355" r:id="rId9"/>
    <p:sldId id="405" r:id="rId10"/>
    <p:sldId id="353" r:id="rId11"/>
    <p:sldId id="361" r:id="rId12"/>
    <p:sldId id="406" r:id="rId13"/>
    <p:sldId id="407" r:id="rId14"/>
    <p:sldId id="408" r:id="rId15"/>
    <p:sldId id="409" r:id="rId16"/>
    <p:sldId id="410" r:id="rId17"/>
    <p:sldId id="411" r:id="rId18"/>
    <p:sldId id="412" r:id="rId19"/>
    <p:sldId id="413" r:id="rId20"/>
    <p:sldId id="414" r:id="rId21"/>
    <p:sldId id="416" r:id="rId22"/>
    <p:sldId id="415" r:id="rId23"/>
    <p:sldId id="417" r:id="rId24"/>
    <p:sldId id="309" r:id="rId25"/>
    <p:sldId id="310" r:id="rId26"/>
    <p:sldId id="311" r:id="rId27"/>
    <p:sldId id="312" r:id="rId28"/>
    <p:sldId id="325" r:id="rId29"/>
    <p:sldId id="326" r:id="rId30"/>
    <p:sldId id="327" r:id="rId31"/>
    <p:sldId id="328" r:id="rId32"/>
    <p:sldId id="329" r:id="rId33"/>
    <p:sldId id="330" r:id="rId34"/>
    <p:sldId id="331" r:id="rId35"/>
    <p:sldId id="332" r:id="rId36"/>
    <p:sldId id="333" r:id="rId37"/>
    <p:sldId id="334" r:id="rId38"/>
    <p:sldId id="375" r:id="rId39"/>
    <p:sldId id="376" r:id="rId40"/>
  </p:sldIdLst>
  <p:sldSz cx="9144000" cy="6858000" type="screen4x3"/>
  <p:notesSz cx="6980238"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FF"/>
    <a:srgbClr val="00FF00"/>
    <a:srgbClr val="2FC9FF"/>
    <a:srgbClr val="FF3300"/>
    <a:srgbClr val="6633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9878" autoAdjust="0"/>
  </p:normalViewPr>
  <p:slideViewPr>
    <p:cSldViewPr>
      <p:cViewPr varScale="1">
        <p:scale>
          <a:sx n="64" d="100"/>
          <a:sy n="64" d="100"/>
        </p:scale>
        <p:origin x="1123" y="43"/>
      </p:cViewPr>
      <p:guideLst>
        <p:guide orient="horz" pos="436"/>
        <p:guide pos="2880"/>
      </p:guideLst>
    </p:cSldViewPr>
  </p:slideViewPr>
  <p:notesTextViewPr>
    <p:cViewPr>
      <p:scale>
        <a:sx n="200" d="100"/>
        <a:sy n="200" d="100"/>
      </p:scale>
      <p:origin x="0" y="0"/>
    </p:cViewPr>
  </p:notesTextViewPr>
  <p:sorterViewPr>
    <p:cViewPr>
      <p:scale>
        <a:sx n="66" d="100"/>
        <a:sy n="66" d="100"/>
      </p:scale>
      <p:origin x="0" y="1482"/>
    </p:cViewPr>
  </p:sorterViewPr>
  <p:notesViewPr>
    <p:cSldViewPr>
      <p:cViewPr varScale="1">
        <p:scale>
          <a:sx n="50" d="100"/>
          <a:sy n="50" d="100"/>
        </p:scale>
        <p:origin x="-2556" y="-108"/>
      </p:cViewPr>
      <p:guideLst>
        <p:guide orient="horz" pos="2880"/>
        <p:guide pos="21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8B1890EB-62DB-46EE-868D-038B3EE4E669}" type="datetimeFigureOut">
              <a:rPr lang="es-MX" smtClean="0"/>
              <a:pPr/>
              <a:t>06/08/2016</a:t>
            </a:fld>
            <a:endParaRPr lang="es-MX"/>
          </a:p>
        </p:txBody>
      </p:sp>
      <p:sp>
        <p:nvSpPr>
          <p:cNvPr id="4" name="3 Marcador de pie de página"/>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7B3DC6A0-8A01-4110-B80A-8DDA82F3F183}" type="slidenum">
              <a:rPr lang="es-MX" smtClean="0"/>
              <a:pPr/>
              <a:t>‹Nº›</a:t>
            </a:fld>
            <a:endParaRPr lang="es-MX"/>
          </a:p>
        </p:txBody>
      </p:sp>
    </p:spTree>
    <p:extLst>
      <p:ext uri="{BB962C8B-B14F-4D97-AF65-F5344CB8AC3E}">
        <p14:creationId xmlns:p14="http://schemas.microsoft.com/office/powerpoint/2010/main" val="41823511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2"/>
            <a:ext cx="3025073" cy="45659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pitchFamily="34" charset="0"/>
              </a:defRPr>
            </a:lvl1pPr>
          </a:lstStyle>
          <a:p>
            <a:pPr>
              <a:defRPr/>
            </a:pPr>
            <a:endParaRPr lang="es-ES"/>
          </a:p>
        </p:txBody>
      </p:sp>
      <p:sp>
        <p:nvSpPr>
          <p:cNvPr id="100355" name="Rectangle 3"/>
          <p:cNvSpPr>
            <a:spLocks noGrp="1" noChangeArrowheads="1"/>
          </p:cNvSpPr>
          <p:nvPr>
            <p:ph type="dt" idx="1"/>
          </p:nvPr>
        </p:nvSpPr>
        <p:spPr bwMode="auto">
          <a:xfrm>
            <a:off x="3953650" y="2"/>
            <a:ext cx="3025073" cy="45659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106500" name="Rectangle 4"/>
          <p:cNvSpPr>
            <a:spLocks noGrp="1" noRot="1" noChangeAspect="1" noChangeArrowheads="1" noTextEdit="1"/>
          </p:cNvSpPr>
          <p:nvPr>
            <p:ph type="sldImg" idx="2"/>
          </p:nvPr>
        </p:nvSpPr>
        <p:spPr bwMode="auto">
          <a:xfrm>
            <a:off x="1204913"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98328" y="4343704"/>
            <a:ext cx="5583585" cy="411389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00358" name="Rectangle 6"/>
          <p:cNvSpPr>
            <a:spLocks noGrp="1" noChangeArrowheads="1"/>
          </p:cNvSpPr>
          <p:nvPr>
            <p:ph type="ftr" sz="quarter" idx="4"/>
          </p:nvPr>
        </p:nvSpPr>
        <p:spPr bwMode="auto">
          <a:xfrm>
            <a:off x="0" y="8685895"/>
            <a:ext cx="3025073" cy="45659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pitchFamily="34" charset="0"/>
              </a:defRPr>
            </a:lvl1pPr>
          </a:lstStyle>
          <a:p>
            <a:pPr>
              <a:defRPr/>
            </a:pPr>
            <a:endParaRPr lang="es-ES"/>
          </a:p>
        </p:txBody>
      </p:sp>
      <p:sp>
        <p:nvSpPr>
          <p:cNvPr id="100359" name="Rectangle 7"/>
          <p:cNvSpPr>
            <a:spLocks noGrp="1" noChangeArrowheads="1"/>
          </p:cNvSpPr>
          <p:nvPr>
            <p:ph type="sldNum" sz="quarter" idx="5"/>
          </p:nvPr>
        </p:nvSpPr>
        <p:spPr bwMode="auto">
          <a:xfrm>
            <a:off x="3953650" y="8685895"/>
            <a:ext cx="3025073" cy="45659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Arial" pitchFamily="34" charset="0"/>
              </a:defRPr>
            </a:lvl1pPr>
          </a:lstStyle>
          <a:p>
            <a:pPr>
              <a:defRPr/>
            </a:pPr>
            <a:fld id="{DA9B63A0-4FDA-48DF-98DB-AF899C40E0FA}" type="slidenum">
              <a:rPr lang="es-ES"/>
              <a:pPr>
                <a:defRPr/>
              </a:pPr>
              <a:t>‹Nº›</a:t>
            </a:fld>
            <a:endParaRPr lang="es-ES"/>
          </a:p>
        </p:txBody>
      </p:sp>
    </p:spTree>
    <p:extLst>
      <p:ext uri="{BB962C8B-B14F-4D97-AF65-F5344CB8AC3E}">
        <p14:creationId xmlns:p14="http://schemas.microsoft.com/office/powerpoint/2010/main" val="119612074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DA9B63A0-4FDA-48DF-98DB-AF899C40E0FA}" type="slidenum">
              <a:rPr lang="es-ES" smtClean="0"/>
              <a:pPr>
                <a:defRPr/>
              </a:pPr>
              <a:t>8</a:t>
            </a:fld>
            <a:endParaRPr lang="es-ES"/>
          </a:p>
        </p:txBody>
      </p:sp>
      <p:sp>
        <p:nvSpPr>
          <p:cNvPr id="5" name="4 Marcador de encabezado"/>
          <p:cNvSpPr>
            <a:spLocks noGrp="1"/>
          </p:cNvSpPr>
          <p:nvPr>
            <p:ph type="hdr" sz="quarter" idx="11"/>
          </p:nvPr>
        </p:nvSpPr>
        <p:spPr/>
        <p:txBody>
          <a:bodyPr/>
          <a:lstStyle/>
          <a:p>
            <a:pPr>
              <a:defRPr/>
            </a:pPr>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DA9B63A0-4FDA-48DF-98DB-AF899C40E0FA}" type="slidenum">
              <a:rPr lang="es-ES" smtClean="0"/>
              <a:pPr>
                <a:defRPr/>
              </a:pPr>
              <a:t>9</a:t>
            </a:fld>
            <a:endParaRPr lang="es-ES"/>
          </a:p>
        </p:txBody>
      </p:sp>
      <p:sp>
        <p:nvSpPr>
          <p:cNvPr id="5" name="4 Marcador de encabezado"/>
          <p:cNvSpPr>
            <a:spLocks noGrp="1"/>
          </p:cNvSpPr>
          <p:nvPr>
            <p:ph type="hdr" sz="quarter" idx="11"/>
          </p:nvPr>
        </p:nvSpPr>
        <p:spPr/>
        <p:txBody>
          <a:bodyPr/>
          <a:lstStyle/>
          <a:p>
            <a:pPr>
              <a:defRPr/>
            </a:pP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58D9AA8-DD56-44FE-905D-89B1149C956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97C93D1-4352-4155-98FC-230FDB07441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3BCFC7B-0F9D-4A20-B094-4CEB9132EC4B}"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9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74EFDDC-EB7D-4B99-9C88-CB75CDD2D25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AC2FBA-F85D-4FB0-9D25-19A4E1A6601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D872F88-9E2D-42CF-9458-6299BB84E31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8A04847-648E-4D3D-BB4C-CA30F9C883C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7FBB503-041D-4E37-89A9-3E2A4CCB428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CED40B1-641E-44A5-AC5F-5A3716D0DD2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0B7E9E1-DE12-4925-A84B-79936B144EF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2C565D3-E907-4C20-85AC-AB60074ADC9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81CA0E2-571E-45E9-8453-55854020656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407" y="-1440"/>
            <a:ext cx="1964132" cy="779688"/>
          </a:xfrm>
          <a:prstGeom prst="rect">
            <a:avLst/>
          </a:prstGeom>
        </p:spPr>
      </p:pic>
      <p:pic>
        <p:nvPicPr>
          <p:cNvPr id="3" name="Imagen 2"/>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6707"/>
            <a:ext cx="2987824" cy="770941"/>
          </a:xfrm>
          <a:prstGeom prst="rect">
            <a:avLst/>
          </a:prstGeom>
        </p:spPr>
      </p:pic>
      <p:sp>
        <p:nvSpPr>
          <p:cNvPr id="8" name="CuadroTexto 7"/>
          <p:cNvSpPr txBox="1"/>
          <p:nvPr/>
        </p:nvSpPr>
        <p:spPr>
          <a:xfrm>
            <a:off x="6982730" y="6433358"/>
            <a:ext cx="2034531" cy="307777"/>
          </a:xfrm>
          <a:prstGeom prst="rect">
            <a:avLst/>
          </a:prstGeom>
          <a:noFill/>
        </p:spPr>
        <p:txBody>
          <a:bodyPr wrap="none" rtlCol="0">
            <a:spAutoFit/>
          </a:bodyPr>
          <a:lstStyle/>
          <a:p>
            <a:r>
              <a:rPr lang="es-MX" sz="1400" b="1" spc="300" dirty="0">
                <a:effectLst>
                  <a:outerShdw blurRad="38100" dist="38100" dir="2700000" algn="tl">
                    <a:srgbClr val="000000">
                      <a:alpha val="43137"/>
                    </a:srgbClr>
                  </a:outerShdw>
                </a:effectLst>
                <a:latin typeface="Calibri Light" panose="020F0302020204030204" pitchFamily="34" charset="0"/>
              </a:rPr>
              <a:t>Agosto 8 de 2016</a:t>
            </a:r>
          </a:p>
        </p:txBody>
      </p:sp>
      <p:sp>
        <p:nvSpPr>
          <p:cNvPr id="6" name="Content Placeholder 3"/>
          <p:cNvSpPr txBox="1">
            <a:spLocks/>
          </p:cNvSpPr>
          <p:nvPr/>
        </p:nvSpPr>
        <p:spPr>
          <a:xfrm>
            <a:off x="153427" y="1852872"/>
            <a:ext cx="8832981" cy="1576128"/>
          </a:xfrm>
          <a:prstGeom prst="rect">
            <a:avLst/>
          </a:prstGeom>
        </p:spPr>
        <p:txBody>
          <a:bodyPr anchor="ctr" anchorCtr="0">
            <a:normAutofit/>
          </a:bodyPr>
          <a:lst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s-MX" altLang="ko-KR" sz="4267" b="1" dirty="0">
                <a:solidFill>
                  <a:schemeClr val="tx1">
                    <a:lumMod val="50000"/>
                    <a:lumOff val="50000"/>
                  </a:schemeClr>
                </a:solidFill>
                <a:effectLst>
                  <a:outerShdw blurRad="38100" dist="38100" dir="2700000" algn="tl">
                    <a:srgbClr val="000000">
                      <a:alpha val="43137"/>
                    </a:srgbClr>
                  </a:outerShdw>
                </a:effectLst>
                <a:latin typeface="Calibri Light" panose="020F0302020204030204" pitchFamily="34" charset="0"/>
                <a:cs typeface="Arial" pitchFamily="34" charset="0"/>
              </a:rPr>
              <a:t>Agenda anual de trabajo ciclo escolar 2016 - 2017</a:t>
            </a:r>
          </a:p>
        </p:txBody>
      </p:sp>
    </p:spTree>
    <p:extLst>
      <p:ext uri="{BB962C8B-B14F-4D97-AF65-F5344CB8AC3E}">
        <p14:creationId xmlns:p14="http://schemas.microsoft.com/office/powerpoint/2010/main" val="71273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4 CuadroTexto"/>
          <p:cNvSpPr txBox="1">
            <a:spLocks noChangeArrowheads="1"/>
          </p:cNvSpPr>
          <p:nvPr/>
        </p:nvSpPr>
        <p:spPr bwMode="auto">
          <a:xfrm>
            <a:off x="2168638" y="881424"/>
            <a:ext cx="4824338" cy="584775"/>
          </a:xfrm>
          <a:prstGeom prst="rect">
            <a:avLst/>
          </a:prstGeom>
          <a:noFill/>
          <a:ln w="9525">
            <a:noFill/>
            <a:miter lim="800000"/>
            <a:headEnd/>
            <a:tailEnd/>
          </a:ln>
        </p:spPr>
        <p:txBody>
          <a:bodyPr wrap="square">
            <a:spAutoFit/>
          </a:bodyPr>
          <a:lstStyle/>
          <a:p>
            <a:pPr algn="ctr"/>
            <a:r>
              <a:rPr lang="es-ES" sz="1600" b="1" spc="300" dirty="0">
                <a:latin typeface="Lucida Bright" panose="02040602050505020304" pitchFamily="18" charset="0"/>
              </a:rPr>
              <a:t>ESTRUCTURA CICLO 2015-2016. </a:t>
            </a:r>
          </a:p>
          <a:p>
            <a:pPr algn="ctr"/>
            <a:r>
              <a:rPr lang="es-ES" sz="1600" b="1" spc="300" dirty="0">
                <a:latin typeface="Lucida Bright" panose="02040602050505020304" pitchFamily="18" charset="0"/>
              </a:rPr>
              <a:t>EDUCACIÓN SECUNDARIA.</a:t>
            </a:r>
          </a:p>
        </p:txBody>
      </p:sp>
      <p:graphicFrame>
        <p:nvGraphicFramePr>
          <p:cNvPr id="10" name="9 Tabla"/>
          <p:cNvGraphicFramePr>
            <a:graphicFrameLocks noGrp="1"/>
          </p:cNvGraphicFramePr>
          <p:nvPr>
            <p:extLst>
              <p:ext uri="{D42A27DB-BD31-4B8C-83A1-F6EECF244321}">
                <p14:modId xmlns:p14="http://schemas.microsoft.com/office/powerpoint/2010/main" val="2040116760"/>
              </p:ext>
            </p:extLst>
          </p:nvPr>
        </p:nvGraphicFramePr>
        <p:xfrm>
          <a:off x="512257" y="1632568"/>
          <a:ext cx="8136902" cy="5120519"/>
        </p:xfrm>
        <a:graphic>
          <a:graphicData uri="http://schemas.openxmlformats.org/drawingml/2006/table">
            <a:tbl>
              <a:tblPr/>
              <a:tblGrid>
                <a:gridCol w="1413956">
                  <a:extLst>
                    <a:ext uri="{9D8B030D-6E8A-4147-A177-3AD203B41FA5}">
                      <a16:colId xmlns:a16="http://schemas.microsoft.com/office/drawing/2014/main" val="20000"/>
                    </a:ext>
                  </a:extLst>
                </a:gridCol>
                <a:gridCol w="1166332">
                  <a:extLst>
                    <a:ext uri="{9D8B030D-6E8A-4147-A177-3AD203B41FA5}">
                      <a16:colId xmlns:a16="http://schemas.microsoft.com/office/drawing/2014/main" val="20001"/>
                    </a:ext>
                  </a:extLst>
                </a:gridCol>
                <a:gridCol w="1413956">
                  <a:extLst>
                    <a:ext uri="{9D8B030D-6E8A-4147-A177-3AD203B41FA5}">
                      <a16:colId xmlns:a16="http://schemas.microsoft.com/office/drawing/2014/main" val="20002"/>
                    </a:ext>
                  </a:extLst>
                </a:gridCol>
                <a:gridCol w="1083254">
                  <a:extLst>
                    <a:ext uri="{9D8B030D-6E8A-4147-A177-3AD203B41FA5}">
                      <a16:colId xmlns:a16="http://schemas.microsoft.com/office/drawing/2014/main" val="20003"/>
                    </a:ext>
                  </a:extLst>
                </a:gridCol>
                <a:gridCol w="1083254">
                  <a:extLst>
                    <a:ext uri="{9D8B030D-6E8A-4147-A177-3AD203B41FA5}">
                      <a16:colId xmlns:a16="http://schemas.microsoft.com/office/drawing/2014/main" val="20004"/>
                    </a:ext>
                  </a:extLst>
                </a:gridCol>
                <a:gridCol w="988075">
                  <a:extLst>
                    <a:ext uri="{9D8B030D-6E8A-4147-A177-3AD203B41FA5}">
                      <a16:colId xmlns:a16="http://schemas.microsoft.com/office/drawing/2014/main" val="20005"/>
                    </a:ext>
                  </a:extLst>
                </a:gridCol>
                <a:gridCol w="988075">
                  <a:extLst>
                    <a:ext uri="{9D8B030D-6E8A-4147-A177-3AD203B41FA5}">
                      <a16:colId xmlns:a16="http://schemas.microsoft.com/office/drawing/2014/main" val="20006"/>
                    </a:ext>
                  </a:extLst>
                </a:gridCol>
              </a:tblGrid>
              <a:tr h="610507">
                <a:tc>
                  <a:txBody>
                    <a:bodyPr/>
                    <a:lstStyle/>
                    <a:p>
                      <a:pPr algn="ctr">
                        <a:lnSpc>
                          <a:spcPct val="115000"/>
                        </a:lnSpc>
                        <a:spcAft>
                          <a:spcPts val="0"/>
                        </a:spcAft>
                        <a:tabLst>
                          <a:tab pos="1173480" algn="l"/>
                        </a:tabLst>
                      </a:pPr>
                      <a:r>
                        <a:rPr lang="es-ES" sz="1100" b="1" dirty="0">
                          <a:latin typeface="Lucida Bright" panose="02040602050505020304" pitchFamily="18" charset="0"/>
                          <a:ea typeface="Times New Roman"/>
                          <a:cs typeface="Times New Roman"/>
                        </a:rPr>
                        <a:t>REGIÓN</a:t>
                      </a:r>
                      <a:endParaRPr lang="es-MX" sz="1100" dirty="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ZONAS </a:t>
                      </a:r>
                      <a:endParaRPr lang="es-MX" sz="1100">
                        <a:latin typeface="Lucida Bright" panose="02040602050505020304" pitchFamily="18" charset="0"/>
                        <a:ea typeface="Times New Roman"/>
                        <a:cs typeface="Times New Roman"/>
                      </a:endParaRPr>
                    </a:p>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ESCOLARES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ESCUELAS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No. ESCUELAS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No. DOCENTES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No. GRUPOS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No. ALUMNOS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0"/>
                  </a:ext>
                </a:extLst>
              </a:tr>
              <a:tr h="469612">
                <a:tc rowSpan="3">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CUERNAVACA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tabLst>
                          <a:tab pos="1173480" algn="l"/>
                        </a:tabLst>
                      </a:pPr>
                      <a:r>
                        <a:rPr lang="en-US" sz="1100">
                          <a:latin typeface="Lucida Bright" panose="02040602050505020304" pitchFamily="18" charset="0"/>
                          <a:ea typeface="Times New Roman"/>
                          <a:cs typeface="Times New Roman"/>
                        </a:rPr>
                        <a:t>I, II, III, IV, V,  XIII, XVI, XVII, XVIII</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OFICIALES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24</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607</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21358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038">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PARTICULARES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108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917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451</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7986</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176">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b="1" dirty="0">
                          <a:latin typeface="Lucida Bright" panose="02040602050505020304" pitchFamily="18" charset="0"/>
                          <a:ea typeface="Times New Roman"/>
                          <a:cs typeface="Times New Roman"/>
                        </a:rPr>
                        <a:t>SUBTOTAL </a:t>
                      </a:r>
                      <a:endParaRPr lang="es-MX" sz="1100" b="1" dirty="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132</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1637</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a:latin typeface="Lucida Bright" panose="02040602050505020304" pitchFamily="18" charset="0"/>
                          <a:ea typeface="Times New Roman"/>
                          <a:cs typeface="Times New Roman"/>
                        </a:rPr>
                        <a:t>1058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29344</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3"/>
                  </a:ext>
                </a:extLst>
              </a:tr>
              <a:tr h="397286">
                <a:tc rowSpan="3">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CUAUTLA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VII, VIII, X, XI, XIV, XV, XX</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OFICIALES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26</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614</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443</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16063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038">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PARTICULARES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22</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dirty="0">
                          <a:latin typeface="Lucida Bright" panose="02040602050505020304" pitchFamily="18" charset="0"/>
                          <a:ea typeface="Times New Roman"/>
                          <a:cs typeface="Times New Roman"/>
                        </a:rPr>
                        <a:t>127</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2193</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176">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b="1" dirty="0">
                          <a:latin typeface="Lucida Bright" panose="02040602050505020304" pitchFamily="18" charset="0"/>
                          <a:ea typeface="Times New Roman"/>
                          <a:cs typeface="Times New Roman"/>
                        </a:rPr>
                        <a:t>SUBTOTAL </a:t>
                      </a:r>
                      <a:endParaRPr lang="es-MX" sz="1100" b="1" dirty="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48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869</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570</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18256</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6"/>
                  </a:ext>
                </a:extLst>
              </a:tr>
              <a:tr h="381903">
                <a:tc rowSpan="3">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JOJUTLA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VI, IX, XII, XIX</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OFICIALES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15</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394</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292</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9728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2038">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PARTICULARES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11</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30</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490</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176">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b="1" dirty="0">
                          <a:latin typeface="Lucida Bright" panose="02040602050505020304" pitchFamily="18" charset="0"/>
                          <a:ea typeface="Times New Roman"/>
                          <a:cs typeface="Times New Roman"/>
                        </a:rPr>
                        <a:t>SUBTOTAL </a:t>
                      </a:r>
                      <a:endParaRPr lang="es-MX" sz="1100" b="1" dirty="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26</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475</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322</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10218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9"/>
                  </a:ext>
                </a:extLst>
              </a:tr>
              <a:tr h="268221">
                <a:tc gridSpan="7">
                  <a:txBody>
                    <a:bodyPr/>
                    <a:lstStyle/>
                    <a:p>
                      <a:pPr algn="ctr">
                        <a:lnSpc>
                          <a:spcPct val="115000"/>
                        </a:lnSpc>
                        <a:spcAft>
                          <a:spcPts val="0"/>
                        </a:spcAft>
                        <a:tabLst>
                          <a:tab pos="1173480" algn="l"/>
                        </a:tabLst>
                      </a:pPr>
                      <a:r>
                        <a:rPr lang="es-ES" sz="1100" b="1">
                          <a:latin typeface="Lucida Bright" panose="02040602050505020304" pitchFamily="18" charset="0"/>
                          <a:ea typeface="Times New Roman"/>
                          <a:cs typeface="Times New Roman"/>
                        </a:rPr>
                        <a:t>TOTALES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384134">
                <a:tc rowSpan="3">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3</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20</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OFICIALES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65</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1728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1342</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47149</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2038">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a:latin typeface="Lucida Bright" panose="02040602050505020304" pitchFamily="18" charset="0"/>
                          <a:ea typeface="Times New Roman"/>
                          <a:cs typeface="Times New Roman"/>
                        </a:rPr>
                        <a:t>PARTICULARES </a:t>
                      </a:r>
                      <a:endParaRPr lang="es-MX" sz="110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141</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608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73480" algn="l"/>
                        </a:tabLst>
                      </a:pPr>
                      <a:r>
                        <a:rPr lang="es-MX" sz="1100">
                          <a:latin typeface="Lucida Bright" panose="02040602050505020304" pitchFamily="18" charset="0"/>
                          <a:ea typeface="Times New Roman"/>
                          <a:cs typeface="Times New Roman"/>
                        </a:rPr>
                        <a:t>10669</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176">
                <a:tc vMerge="1">
                  <a:txBody>
                    <a:bodyPr/>
                    <a:lstStyle/>
                    <a:p>
                      <a:endParaRPr lang="es-MX"/>
                    </a:p>
                  </a:txBody>
                  <a:tcPr/>
                </a:tc>
                <a:tc vMerge="1">
                  <a:txBody>
                    <a:bodyPr/>
                    <a:lstStyle/>
                    <a:p>
                      <a:endParaRPr lang="es-MX"/>
                    </a:p>
                  </a:txBody>
                  <a:tcPr/>
                </a:tc>
                <a:tc>
                  <a:txBody>
                    <a:bodyPr/>
                    <a:lstStyle/>
                    <a:p>
                      <a:pPr algn="ctr">
                        <a:lnSpc>
                          <a:spcPct val="115000"/>
                        </a:lnSpc>
                        <a:spcAft>
                          <a:spcPts val="0"/>
                        </a:spcAft>
                        <a:tabLst>
                          <a:tab pos="1173480" algn="l"/>
                        </a:tabLst>
                      </a:pPr>
                      <a:r>
                        <a:rPr lang="es-ES" sz="1100" b="1" dirty="0">
                          <a:latin typeface="Lucida Bright" panose="02040602050505020304" pitchFamily="18" charset="0"/>
                          <a:ea typeface="Times New Roman"/>
                          <a:cs typeface="Times New Roman"/>
                        </a:rPr>
                        <a:t>TOTAL </a:t>
                      </a:r>
                      <a:endParaRPr lang="es-MX" sz="1100" b="1" dirty="0">
                        <a:latin typeface="Lucida Bright" panose="02040602050505020304" pitchFamily="18" charset="0"/>
                        <a:ea typeface="Times New Roman"/>
                        <a:cs typeface="Times New Roman"/>
                      </a:endParaRP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206</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2981</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1950</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15000"/>
                        </a:lnSpc>
                        <a:spcAft>
                          <a:spcPts val="0"/>
                        </a:spcAft>
                        <a:tabLst>
                          <a:tab pos="1173480" algn="l"/>
                        </a:tabLst>
                      </a:pPr>
                      <a:r>
                        <a:rPr lang="es-MX" sz="1100" b="1" dirty="0">
                          <a:latin typeface="Lucida Bright" panose="02040602050505020304" pitchFamily="18" charset="0"/>
                          <a:ea typeface="Times New Roman"/>
                          <a:cs typeface="Times New Roman"/>
                        </a:rPr>
                        <a:t>57818</a:t>
                      </a:r>
                    </a:p>
                  </a:txBody>
                  <a:tcPr marL="44450" marR="4445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13"/>
                  </a:ext>
                </a:extLst>
              </a:tr>
            </a:tbl>
          </a:graphicData>
        </a:graphic>
      </p:graphicFrame>
      <p:pic>
        <p:nvPicPr>
          <p:cNvPr id="9" name="Imagen 8"/>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CuadroTexto"/>
          <p:cNvSpPr txBox="1">
            <a:spLocks noChangeArrowheads="1"/>
          </p:cNvSpPr>
          <p:nvPr/>
        </p:nvSpPr>
        <p:spPr bwMode="auto">
          <a:xfrm>
            <a:off x="810168" y="850360"/>
            <a:ext cx="7533544" cy="584775"/>
          </a:xfrm>
          <a:prstGeom prst="rect">
            <a:avLst/>
          </a:prstGeom>
          <a:noFill/>
          <a:ln w="9525">
            <a:noFill/>
            <a:miter lim="800000"/>
            <a:headEnd/>
            <a:tailEnd/>
          </a:ln>
        </p:spPr>
        <p:txBody>
          <a:bodyPr wrap="square">
            <a:spAutoFit/>
          </a:bodyPr>
          <a:lstStyle/>
          <a:p>
            <a:pPr algn="ctr"/>
            <a:r>
              <a:rPr lang="es-MX" sz="1600" b="1" dirty="0">
                <a:latin typeface="Lucida Bright" panose="02040602050505020304" pitchFamily="18" charset="0"/>
              </a:rPr>
              <a:t>PROGRAMAS QUE INCIDEN EN LA DIMENSIÓN TÉCNICO PEDAGÓGICA  DEL DEPARTAMENTO DE SECUNDARIAS.</a:t>
            </a:r>
          </a:p>
        </p:txBody>
      </p:sp>
      <p:sp>
        <p:nvSpPr>
          <p:cNvPr id="22532" name="3 CuadroTexto"/>
          <p:cNvSpPr txBox="1">
            <a:spLocks noChangeArrowheads="1"/>
          </p:cNvSpPr>
          <p:nvPr/>
        </p:nvSpPr>
        <p:spPr bwMode="auto">
          <a:xfrm>
            <a:off x="1325150" y="1502200"/>
            <a:ext cx="6500858" cy="2462213"/>
          </a:xfrm>
          <a:prstGeom prst="rect">
            <a:avLst/>
          </a:prstGeom>
          <a:noFill/>
          <a:ln w="9525">
            <a:noFill/>
            <a:miter lim="800000"/>
            <a:headEnd/>
            <a:tailEnd/>
          </a:ln>
        </p:spPr>
        <p:txBody>
          <a:bodyPr wrap="square">
            <a:spAutoFit/>
          </a:bodyPr>
          <a:lstStyle/>
          <a:p>
            <a:pPr marL="273050" indent="-273050">
              <a:buFont typeface="Wingdings" panose="05000000000000000000" pitchFamily="2" charset="2"/>
              <a:buChar char="Ø"/>
            </a:pPr>
            <a:r>
              <a:rPr lang="es-MX" sz="1400" dirty="0">
                <a:latin typeface="Lucida Bright" panose="02040602050505020304" pitchFamily="18" charset="0"/>
              </a:rPr>
              <a:t>Programa Escuelas al Centro</a:t>
            </a:r>
          </a:p>
          <a:p>
            <a:pPr marL="273050" indent="-273050">
              <a:buFont typeface="Wingdings" panose="05000000000000000000" pitchFamily="2" charset="2"/>
              <a:buChar char="Ø"/>
            </a:pPr>
            <a:r>
              <a:rPr lang="es-MX" sz="1400" dirty="0">
                <a:latin typeface="Lucida Bright" panose="02040602050505020304" pitchFamily="18" charset="0"/>
              </a:rPr>
              <a:t>Programa Escuela Sana y Salud</a:t>
            </a:r>
          </a:p>
          <a:p>
            <a:pPr marL="273050" indent="-273050">
              <a:buFont typeface="Wingdings" panose="05000000000000000000" pitchFamily="2" charset="2"/>
              <a:buChar char="Ø"/>
            </a:pPr>
            <a:r>
              <a:rPr lang="es-MX" sz="1400" dirty="0">
                <a:latin typeface="Lucida Bright" panose="02040602050505020304" pitchFamily="18" charset="0"/>
              </a:rPr>
              <a:t>Programa Verano Activo</a:t>
            </a:r>
          </a:p>
          <a:p>
            <a:pPr marL="273050" indent="-273050">
              <a:buFont typeface="Wingdings" panose="05000000000000000000" pitchFamily="2" charset="2"/>
              <a:buChar char="Ø"/>
            </a:pPr>
            <a:r>
              <a:rPr lang="es-MX" sz="1400" dirty="0">
                <a:latin typeface="Lucida Bright" panose="02040602050505020304" pitchFamily="18" charset="0"/>
              </a:rPr>
              <a:t>Programa Escuelas de Verano</a:t>
            </a:r>
          </a:p>
          <a:p>
            <a:pPr marL="273050" indent="-273050">
              <a:buFont typeface="Wingdings" panose="05000000000000000000" pitchFamily="2" charset="2"/>
              <a:buChar char="Ø"/>
            </a:pPr>
            <a:r>
              <a:rPr lang="es-MX" sz="1400" dirty="0">
                <a:latin typeface="Lucida Bright" panose="02040602050505020304" pitchFamily="18" charset="0"/>
              </a:rPr>
              <a:t>Programa Escuelas de Calidad</a:t>
            </a:r>
          </a:p>
          <a:p>
            <a:pPr marL="273050" indent="-273050">
              <a:buFont typeface="Wingdings" panose="05000000000000000000" pitchFamily="2" charset="2"/>
              <a:buChar char="Ø"/>
            </a:pPr>
            <a:r>
              <a:rPr lang="es-MX" sz="1400" dirty="0">
                <a:latin typeface="Lucida Bright" panose="02040602050505020304" pitchFamily="18" charset="0"/>
              </a:rPr>
              <a:t>Programa Escuelas de Calidad Plus</a:t>
            </a:r>
          </a:p>
          <a:p>
            <a:pPr marL="273050" indent="-273050">
              <a:buFont typeface="Wingdings" panose="05000000000000000000" pitchFamily="2" charset="2"/>
              <a:buChar char="Ø"/>
            </a:pPr>
            <a:r>
              <a:rPr lang="es-MX" sz="1400" dirty="0">
                <a:latin typeface="Lucida Bright" panose="02040602050505020304" pitchFamily="18" charset="0"/>
              </a:rPr>
              <a:t>Programa de Promoción en la Función por Incentivos en la Educación Básica</a:t>
            </a:r>
          </a:p>
          <a:p>
            <a:pPr marL="273050" indent="-273050">
              <a:buFont typeface="Wingdings" panose="05000000000000000000" pitchFamily="2" charset="2"/>
              <a:buChar char="Ø"/>
            </a:pPr>
            <a:r>
              <a:rPr lang="es-MX" sz="1400" dirty="0">
                <a:latin typeface="Lucida Bright" panose="02040602050505020304" pitchFamily="18" charset="0"/>
              </a:rPr>
              <a:t>Programa Escuelas al Cien</a:t>
            </a:r>
          </a:p>
          <a:p>
            <a:pPr marL="273050" indent="-273050">
              <a:buFont typeface="Wingdings" panose="05000000000000000000" pitchFamily="2" charset="2"/>
              <a:buChar char="Ø"/>
            </a:pPr>
            <a:r>
              <a:rPr lang="es-MX" sz="1400" dirty="0">
                <a:latin typeface="Lucida Bright" panose="02040602050505020304" pitchFamily="18" charset="0"/>
              </a:rPr>
              <a:t>Programa Nacional de Convivencia Escolar</a:t>
            </a:r>
          </a:p>
          <a:p>
            <a:pPr marL="273050" indent="-273050">
              <a:buFont typeface="Wingdings" panose="05000000000000000000" pitchFamily="2" charset="2"/>
              <a:buChar char="Ø"/>
            </a:pPr>
            <a:r>
              <a:rPr lang="es-MX" sz="1400" dirty="0">
                <a:latin typeface="Lucida Bright" panose="02040602050505020304" pitchFamily="18" charset="0"/>
              </a:rPr>
              <a:t>Programa de la Reforma Educativa</a:t>
            </a:r>
            <a:endParaRPr lang="es-MX" sz="1600" dirty="0">
              <a:latin typeface="Lucida Bright" panose="02040602050505020304" pitchFamily="18" charset="0"/>
            </a:endParaRPr>
          </a:p>
        </p:txBody>
      </p:sp>
      <p:sp>
        <p:nvSpPr>
          <p:cNvPr id="22533" name="5 CuadroTexto"/>
          <p:cNvSpPr txBox="1">
            <a:spLocks noChangeArrowheads="1"/>
          </p:cNvSpPr>
          <p:nvPr/>
        </p:nvSpPr>
        <p:spPr bwMode="auto">
          <a:xfrm>
            <a:off x="656544" y="4102024"/>
            <a:ext cx="7848600" cy="584775"/>
          </a:xfrm>
          <a:prstGeom prst="rect">
            <a:avLst/>
          </a:prstGeom>
          <a:noFill/>
          <a:ln w="9525">
            <a:noFill/>
            <a:miter lim="800000"/>
            <a:headEnd/>
            <a:tailEnd/>
          </a:ln>
        </p:spPr>
        <p:txBody>
          <a:bodyPr>
            <a:spAutoFit/>
          </a:bodyPr>
          <a:lstStyle/>
          <a:p>
            <a:pPr algn="ctr"/>
            <a:r>
              <a:rPr lang="es-MX" sz="1600" b="1" dirty="0">
                <a:latin typeface="Lucida Bright" panose="02040602050505020304" pitchFamily="18" charset="0"/>
              </a:rPr>
              <a:t>ACTIVIDADES DEL DEPARTAMENTO DE SECUNDARIAS QUE INCIDEN EN LA DIMENSIÓN TÉCNICO PEDAGÓGICA </a:t>
            </a:r>
          </a:p>
        </p:txBody>
      </p:sp>
      <p:sp>
        <p:nvSpPr>
          <p:cNvPr id="22534" name="7 CuadroTexto"/>
          <p:cNvSpPr txBox="1">
            <a:spLocks noChangeArrowheads="1"/>
          </p:cNvSpPr>
          <p:nvPr/>
        </p:nvSpPr>
        <p:spPr bwMode="auto">
          <a:xfrm>
            <a:off x="697216" y="4717668"/>
            <a:ext cx="7775575" cy="2031325"/>
          </a:xfrm>
          <a:prstGeom prst="rect">
            <a:avLst/>
          </a:prstGeom>
          <a:noFill/>
          <a:ln w="9525">
            <a:noFill/>
            <a:miter lim="800000"/>
            <a:headEnd/>
            <a:tailEnd/>
          </a:ln>
        </p:spPr>
        <p:txBody>
          <a:bodyPr>
            <a:spAutoFit/>
          </a:bodyPr>
          <a:lstStyle/>
          <a:p>
            <a:pPr marL="171450" indent="-171450">
              <a:buFont typeface="Wingdings" panose="05000000000000000000" pitchFamily="2" charset="2"/>
              <a:buChar char="Ø"/>
            </a:pPr>
            <a:r>
              <a:rPr lang="es-MX" sz="1400" dirty="0">
                <a:latin typeface="Lucida Bright" panose="02040602050505020304" pitchFamily="18" charset="0"/>
              </a:rPr>
              <a:t>Concursos:</a:t>
            </a:r>
          </a:p>
          <a:p>
            <a:endParaRPr lang="es-MX" sz="1400" dirty="0">
              <a:latin typeface="Lucida Bright" panose="02040602050505020304" pitchFamily="18" charset="0"/>
            </a:endParaRPr>
          </a:p>
          <a:p>
            <a:pPr marL="1255713" indent="-285750">
              <a:buFont typeface="Wingdings" panose="05000000000000000000" pitchFamily="2" charset="2"/>
              <a:buChar char="ü"/>
            </a:pPr>
            <a:r>
              <a:rPr lang="es-MX" sz="1400" dirty="0">
                <a:latin typeface="Lucida Bright" panose="02040602050505020304" pitchFamily="18" charset="0"/>
              </a:rPr>
              <a:t>Interpretación del Himno Nacional.</a:t>
            </a:r>
          </a:p>
          <a:p>
            <a:pPr marL="1255713" indent="-285750">
              <a:buFont typeface="Wingdings" panose="05000000000000000000" pitchFamily="2" charset="2"/>
              <a:buChar char="ü"/>
            </a:pPr>
            <a:r>
              <a:rPr lang="es-MX" sz="1400" dirty="0">
                <a:latin typeface="Lucida Bright" panose="02040602050505020304" pitchFamily="18" charset="0"/>
              </a:rPr>
              <a:t>Símbolos Patrios (alumnos y docentes).</a:t>
            </a:r>
          </a:p>
          <a:p>
            <a:pPr marL="1255713" indent="-285750">
              <a:buFont typeface="Wingdings" panose="05000000000000000000" pitchFamily="2" charset="2"/>
              <a:buChar char="ü"/>
            </a:pPr>
            <a:r>
              <a:rPr lang="es-MX" sz="1400" dirty="0">
                <a:latin typeface="Lucida Bright" panose="02040602050505020304" pitchFamily="18" charset="0"/>
              </a:rPr>
              <a:t>Ortografía.</a:t>
            </a:r>
          </a:p>
          <a:p>
            <a:pPr marL="1255713" indent="-285750">
              <a:buFont typeface="Wingdings" panose="05000000000000000000" pitchFamily="2" charset="2"/>
              <a:buChar char="ü"/>
            </a:pPr>
            <a:r>
              <a:rPr lang="es-MX" sz="1400" dirty="0">
                <a:latin typeface="Lucida Bright" panose="02040602050505020304" pitchFamily="18" charset="0"/>
              </a:rPr>
              <a:t>Oratoria.</a:t>
            </a:r>
          </a:p>
          <a:p>
            <a:pPr marL="1255713" indent="-285750">
              <a:buFont typeface="Wingdings" panose="05000000000000000000" pitchFamily="2" charset="2"/>
              <a:buChar char="ü"/>
            </a:pPr>
            <a:r>
              <a:rPr lang="es-MX" sz="1400" dirty="0">
                <a:latin typeface="Lucida Bright" panose="02040602050505020304" pitchFamily="18" charset="0"/>
              </a:rPr>
              <a:t>Olimpiadas de Matemáticas, Física, Historia, Geografía, Biología, Química.</a:t>
            </a:r>
          </a:p>
          <a:p>
            <a:r>
              <a:rPr lang="es-MX" sz="1400" dirty="0">
                <a:latin typeface="Lucida Bright" panose="02040602050505020304" pitchFamily="18" charset="0"/>
              </a:rPr>
              <a:t>                   </a:t>
            </a:r>
          </a:p>
          <a:p>
            <a:pPr marL="285750" indent="-285750">
              <a:buFont typeface="Wingdings" panose="05000000000000000000" pitchFamily="2" charset="2"/>
              <a:buChar char="Ø"/>
            </a:pPr>
            <a:r>
              <a:rPr lang="es-MX" sz="1400" dirty="0">
                <a:latin typeface="Lucida Bright" panose="02040602050505020304" pitchFamily="18" charset="0"/>
              </a:rPr>
              <a:t>Gestión de: Cursos, Talleres, Conferencias, Diplomados, Exposiciones. </a:t>
            </a:r>
          </a:p>
        </p:txBody>
      </p:sp>
      <p:pic>
        <p:nvPicPr>
          <p:cNvPr id="12" name="Imagen 11"/>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8" name="Control 1"/>
          <p:cNvSpPr>
            <a:spLocks noChangeArrowheads="1" noChangeShapeType="1"/>
          </p:cNvSpPr>
          <p:nvPr/>
        </p:nvSpPr>
        <p:spPr bwMode="auto">
          <a:xfrm>
            <a:off x="1606550" y="3292475"/>
            <a:ext cx="8851900" cy="56149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7" name="Rectangle 5"/>
          <p:cNvSpPr>
            <a:spLocks noChangeArrowheads="1"/>
          </p:cNvSpPr>
          <p:nvPr/>
        </p:nvSpPr>
        <p:spPr bwMode="auto">
          <a:xfrm>
            <a:off x="3608600" y="525022"/>
            <a:ext cx="1957864"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AGOSTO 2016</a:t>
            </a:r>
            <a:endParaRPr lang="es-ES" dirty="0">
              <a:latin typeface="Lucida Bright" panose="020406020505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5649264"/>
              </p:ext>
            </p:extLst>
          </p:nvPr>
        </p:nvGraphicFramePr>
        <p:xfrm>
          <a:off x="249237" y="984496"/>
          <a:ext cx="8643242" cy="5741214"/>
        </p:xfrm>
        <a:graphic>
          <a:graphicData uri="http://schemas.openxmlformats.org/drawingml/2006/table">
            <a:tbl>
              <a:tblPr/>
              <a:tblGrid>
                <a:gridCol w="1042856">
                  <a:extLst>
                    <a:ext uri="{9D8B030D-6E8A-4147-A177-3AD203B41FA5}">
                      <a16:colId xmlns:a16="http://schemas.microsoft.com/office/drawing/2014/main" val="20000"/>
                    </a:ext>
                  </a:extLst>
                </a:gridCol>
                <a:gridCol w="1430330">
                  <a:extLst>
                    <a:ext uri="{9D8B030D-6E8A-4147-A177-3AD203B41FA5}">
                      <a16:colId xmlns:a16="http://schemas.microsoft.com/office/drawing/2014/main" val="20001"/>
                    </a:ext>
                  </a:extLst>
                </a:gridCol>
                <a:gridCol w="1236593">
                  <a:extLst>
                    <a:ext uri="{9D8B030D-6E8A-4147-A177-3AD203B41FA5}">
                      <a16:colId xmlns:a16="http://schemas.microsoft.com/office/drawing/2014/main" val="20002"/>
                    </a:ext>
                  </a:extLst>
                </a:gridCol>
                <a:gridCol w="1236593">
                  <a:extLst>
                    <a:ext uri="{9D8B030D-6E8A-4147-A177-3AD203B41FA5}">
                      <a16:colId xmlns:a16="http://schemas.microsoft.com/office/drawing/2014/main" val="20003"/>
                    </a:ext>
                  </a:extLst>
                </a:gridCol>
                <a:gridCol w="1228384">
                  <a:extLst>
                    <a:ext uri="{9D8B030D-6E8A-4147-A177-3AD203B41FA5}">
                      <a16:colId xmlns:a16="http://schemas.microsoft.com/office/drawing/2014/main" val="20004"/>
                    </a:ext>
                  </a:extLst>
                </a:gridCol>
                <a:gridCol w="1231893">
                  <a:extLst>
                    <a:ext uri="{9D8B030D-6E8A-4147-A177-3AD203B41FA5}">
                      <a16:colId xmlns:a16="http://schemas.microsoft.com/office/drawing/2014/main" val="20005"/>
                    </a:ext>
                  </a:extLst>
                </a:gridCol>
                <a:gridCol w="1236593">
                  <a:extLst>
                    <a:ext uri="{9D8B030D-6E8A-4147-A177-3AD203B41FA5}">
                      <a16:colId xmlns:a16="http://schemas.microsoft.com/office/drawing/2014/main" val="20006"/>
                    </a:ext>
                  </a:extLst>
                </a:gridCol>
              </a:tblGrid>
              <a:tr h="408677">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Lunes</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Jueves</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9" marR="29179" marT="29179" marB="291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95667">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 </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1</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3</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4</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5</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6</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43898">
                <a:tc rowSpan="2">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7</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s-MX" sz="1000" b="1" u="none" strike="noStrike" dirty="0">
                          <a:effectLst/>
                          <a:latin typeface="Candara" panose="020E0502030303020204" pitchFamily="34" charset="0"/>
                        </a:rPr>
                        <a:t>8</a:t>
                      </a:r>
                    </a:p>
                    <a:p>
                      <a:pPr algn="ctr" fontAlgn="t"/>
                      <a:r>
                        <a:rPr lang="es-MX" sz="1000" b="1" i="0" u="none" strike="noStrike" dirty="0">
                          <a:solidFill>
                            <a:schemeClr val="tx1"/>
                          </a:solidFill>
                          <a:effectLst/>
                          <a:latin typeface="Candara" panose="020E0502030303020204" pitchFamily="34" charset="0"/>
                        </a:rPr>
                        <a:t>REANUDACIÓN DE LABORES</a:t>
                      </a:r>
                    </a:p>
                    <a:p>
                      <a:pPr algn="ctr" fontAlgn="t"/>
                      <a:r>
                        <a:rPr lang="es-MX" sz="800" b="0" i="0" u="none" strike="noStrike" dirty="0">
                          <a:solidFill>
                            <a:schemeClr val="tx1"/>
                          </a:solidFill>
                          <a:effectLst/>
                          <a:latin typeface="Candara" panose="020E0502030303020204" pitchFamily="34" charset="0"/>
                        </a:rPr>
                        <a:t>Directivos y personal</a:t>
                      </a:r>
                    </a:p>
                    <a:p>
                      <a:pPr algn="ctr" fontAlgn="t"/>
                      <a:r>
                        <a:rPr lang="es-MX" sz="800" b="0" i="0" u="none" strike="noStrike" dirty="0">
                          <a:solidFill>
                            <a:schemeClr val="tx1"/>
                          </a:solidFill>
                          <a:effectLst/>
                          <a:latin typeface="Candara" panose="020E0502030303020204" pitchFamily="34" charset="0"/>
                        </a:rPr>
                        <a:t>Administrativo y asistencia</a:t>
                      </a:r>
                    </a:p>
                  </a:txBody>
                  <a:tcPr marL="6949" marR="6949" marT="69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9</a:t>
                      </a:r>
                    </a:p>
                    <a:p>
                      <a:pPr algn="ctr" fontAlgn="t"/>
                      <a:r>
                        <a:rPr lang="es-MX" sz="1000" b="1" i="0" u="none" strike="noStrike" dirty="0">
                          <a:solidFill>
                            <a:schemeClr val="tx1"/>
                          </a:solidFill>
                          <a:effectLst/>
                          <a:latin typeface="Candara" panose="020E0502030303020204" pitchFamily="34" charset="0"/>
                        </a:rPr>
                        <a:t>REUNIÓN DE INICIO</a:t>
                      </a:r>
                    </a:p>
                    <a:p>
                      <a:pPr algn="ctr" fontAlgn="t"/>
                      <a:r>
                        <a:rPr lang="es-MX" sz="800" b="0" i="0" u="none" strike="noStrike" dirty="0">
                          <a:solidFill>
                            <a:schemeClr val="tx1"/>
                          </a:solidFill>
                          <a:effectLst/>
                          <a:latin typeface="Candara" panose="020E0502030303020204" pitchFamily="34" charset="0"/>
                        </a:rPr>
                        <a:t>Supervisores con Directores</a:t>
                      </a:r>
                    </a:p>
                    <a:p>
                      <a:pPr marR="0" indent="0" algn="r" rtl="0">
                        <a:lnSpc>
                          <a:spcPct val="119000"/>
                        </a:lnSpc>
                        <a:spcBef>
                          <a:spcPts val="0"/>
                        </a:spcBef>
                        <a:spcAft>
                          <a:spcPts val="0"/>
                        </a:spcAft>
                      </a:pP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10</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11</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12</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13</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96262">
                <a:tc vMerge="1">
                  <a:txBody>
                    <a:bodyPr/>
                    <a:lstStyle/>
                    <a:p>
                      <a:endParaRPr lang="es-MX"/>
                    </a:p>
                  </a:txBody>
                  <a:tcPr/>
                </a:tc>
                <a:tc>
                  <a:txBody>
                    <a:bodyPr/>
                    <a:lstStyle/>
                    <a:p>
                      <a:pPr algn="ctr" fontAlgn="t"/>
                      <a:endParaRPr lang="es-MX" sz="1000" b="1" i="0" u="none" strike="noStrike" kern="1200" dirty="0">
                        <a:solidFill>
                          <a:schemeClr val="tx1"/>
                        </a:solidFill>
                        <a:effectLst/>
                        <a:latin typeface="Candara" panose="020E0502030303020204" pitchFamily="34" charset="0"/>
                        <a:ea typeface="+mn-ea"/>
                        <a:cs typeface="+mn-cs"/>
                      </a:endParaRPr>
                    </a:p>
                    <a:p>
                      <a:pPr algn="ctr" fontAlgn="t"/>
                      <a:r>
                        <a:rPr lang="es-MX" sz="1000" b="1" i="0" u="none" strike="noStrike" kern="1200" dirty="0">
                          <a:solidFill>
                            <a:schemeClr val="tx1"/>
                          </a:solidFill>
                          <a:effectLst/>
                          <a:latin typeface="Candara" panose="020E0502030303020204" pitchFamily="34" charset="0"/>
                          <a:ea typeface="+mn-ea"/>
                          <a:cs typeface="+mn-cs"/>
                        </a:rPr>
                        <a:t>REUNION DE INICIO</a:t>
                      </a:r>
                    </a:p>
                    <a:p>
                      <a:pPr algn="ctr" fontAlgn="t"/>
                      <a:r>
                        <a:rPr lang="es-MX" sz="800" b="0" i="0" u="none" strike="noStrike" kern="1200" dirty="0">
                          <a:solidFill>
                            <a:schemeClr val="tx1"/>
                          </a:solidFill>
                          <a:effectLst/>
                          <a:latin typeface="Candara" panose="020E0502030303020204" pitchFamily="34" charset="0"/>
                          <a:ea typeface="+mn-ea"/>
                          <a:cs typeface="+mn-cs"/>
                        </a:rPr>
                        <a:t>Jefa de Departamento con Supervisores</a:t>
                      </a:r>
                    </a:p>
                  </a:txBody>
                  <a:tcPr marL="6949" marR="6949" marT="69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3"/>
                  </a:ext>
                </a:extLst>
              </a:tr>
              <a:tr h="971839">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14</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15</a:t>
                      </a:r>
                    </a:p>
                    <a:p>
                      <a:pPr algn="ctr" fontAlgn="t"/>
                      <a:r>
                        <a:rPr lang="es-MX" sz="800" b="1" i="0" u="none" strike="noStrike" dirty="0">
                          <a:solidFill>
                            <a:schemeClr val="tx1"/>
                          </a:solidFill>
                          <a:effectLst/>
                          <a:latin typeface="Candara" panose="020E0502030303020204" pitchFamily="34" charset="0"/>
                        </a:rPr>
                        <a:t>REUNUDACIÓN DE LABORES</a:t>
                      </a:r>
                    </a:p>
                    <a:p>
                      <a:pPr algn="ctr" fontAlgn="t"/>
                      <a:r>
                        <a:rPr lang="es-MX" sz="800" b="0" i="0" u="none" strike="noStrike" dirty="0">
                          <a:solidFill>
                            <a:schemeClr val="tx1"/>
                          </a:solidFill>
                          <a:effectLst/>
                          <a:latin typeface="Candara" panose="020E0502030303020204" pitchFamily="34" charset="0"/>
                        </a:rPr>
                        <a:t>Docentes</a:t>
                      </a:r>
                    </a:p>
                    <a:p>
                      <a:pPr marR="0" indent="0" algn="r" rtl="0">
                        <a:lnSpc>
                          <a:spcPct val="119000"/>
                        </a:lnSpc>
                        <a:spcBef>
                          <a:spcPts val="0"/>
                        </a:spcBef>
                        <a:spcAft>
                          <a:spcPts val="0"/>
                        </a:spcAft>
                      </a:pP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16</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17</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18</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19</a:t>
                      </a:r>
                    </a:p>
                    <a:p>
                      <a:pPr marL="0" marR="0" indent="0" algn="ctr" defTabSz="914400" rtl="0" eaLnBrk="1" fontAlgn="auto" latinLnBrk="0" hangingPunct="1">
                        <a:lnSpc>
                          <a:spcPct val="119000"/>
                        </a:lnSpc>
                        <a:spcBef>
                          <a:spcPts val="0"/>
                        </a:spcBef>
                        <a:spcAft>
                          <a:spcPts val="0"/>
                        </a:spcAft>
                        <a:buClrTx/>
                        <a:buSzTx/>
                        <a:buFontTx/>
                        <a:buNone/>
                        <a:tabLst/>
                        <a:defRPr/>
                      </a:pPr>
                      <a:r>
                        <a:rPr lang="es-MX" sz="800" b="1" i="0" u="none" strike="noStrike" dirty="0">
                          <a:solidFill>
                            <a:schemeClr val="tx1"/>
                          </a:solidFill>
                          <a:effectLst/>
                          <a:latin typeface="Candara" panose="020E0502030303020204" pitchFamily="34" charset="0"/>
                        </a:rPr>
                        <a:t>EXAMEN DE SELECCIÓN A PRIMER GRADO DE SECUNDARIA</a:t>
                      </a:r>
                    </a:p>
                    <a:p>
                      <a:pPr marR="0" indent="0" algn="r" rtl="0">
                        <a:lnSpc>
                          <a:spcPct val="119000"/>
                        </a:lnSpc>
                        <a:spcBef>
                          <a:spcPts val="0"/>
                        </a:spcBef>
                        <a:spcAft>
                          <a:spcPts val="0"/>
                        </a:spcAft>
                      </a:pP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20</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8860">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21</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22</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23</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24</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25</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26</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27</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41936">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28</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29</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dirty="0">
                          <a:solidFill>
                            <a:srgbClr val="000000"/>
                          </a:solidFill>
                          <a:effectLst/>
                          <a:latin typeface="Candara" panose="020E0502030303020204" pitchFamily="34" charset="0"/>
                        </a:rPr>
                        <a:t>30</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1" i="0" kern="1400">
                          <a:solidFill>
                            <a:srgbClr val="000000"/>
                          </a:solidFill>
                          <a:effectLst/>
                          <a:latin typeface="Candara" panose="020E0502030303020204" pitchFamily="34" charset="0"/>
                        </a:rPr>
                        <a:t>31</a:t>
                      </a:r>
                      <a:endParaRPr lang="es-ES" sz="800" i="1" kern="140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marR="0" indent="0" algn="l" rtl="0">
                        <a:lnSpc>
                          <a:spcPct val="119000"/>
                        </a:lnSpc>
                        <a:spcBef>
                          <a:spcPts val="0"/>
                        </a:spcBef>
                        <a:spcAft>
                          <a:spcPts val="0"/>
                        </a:spcAft>
                      </a:pPr>
                      <a:r>
                        <a:rPr lang="es-ES" sz="1100" b="1" i="0" kern="1400" dirty="0">
                          <a:solidFill>
                            <a:srgbClr val="000000"/>
                          </a:solidFill>
                          <a:effectLst/>
                          <a:latin typeface="Candara" panose="020E0502030303020204" pitchFamily="34" charset="0"/>
                        </a:rPr>
                        <a:t>ACTIVIDADES PERMANENTES </a:t>
                      </a:r>
                    </a:p>
                    <a:p>
                      <a:pPr marL="171450" marR="0" indent="-171450" algn="just" rtl="0">
                        <a:lnSpc>
                          <a:spcPct val="119000"/>
                        </a:lnSpc>
                        <a:spcBef>
                          <a:spcPts val="0"/>
                        </a:spcBef>
                        <a:spcAft>
                          <a:spcPts val="0"/>
                        </a:spcAft>
                        <a:buFont typeface="Wingdings" panose="05000000000000000000" pitchFamily="2" charset="2"/>
                        <a:buChar char="ü"/>
                      </a:pPr>
                      <a:r>
                        <a:rPr lang="es-ES" sz="1000" b="0" i="0" kern="1400" baseline="0" dirty="0">
                          <a:solidFill>
                            <a:srgbClr val="000000"/>
                          </a:solidFill>
                          <a:effectLst/>
                          <a:latin typeface="Candara" panose="020E0502030303020204" pitchFamily="34" charset="0"/>
                          <a:cs typeface="Arial" pitchFamily="34" charset="0"/>
                        </a:rPr>
                        <a:t>Aplicación de exámenes extraordinarios (primer período)</a:t>
                      </a:r>
                    </a:p>
                    <a:p>
                      <a:pPr marL="171450" marR="0" indent="-171450" algn="just" rtl="0">
                        <a:lnSpc>
                          <a:spcPct val="119000"/>
                        </a:lnSpc>
                        <a:spcBef>
                          <a:spcPts val="0"/>
                        </a:spcBef>
                        <a:spcAft>
                          <a:spcPts val="0"/>
                        </a:spcAft>
                        <a:buFont typeface="Wingdings" panose="05000000000000000000" pitchFamily="2" charset="2"/>
                        <a:buChar char="ü"/>
                      </a:pPr>
                      <a:r>
                        <a:rPr lang="es-ES" sz="1000" b="0" i="0" kern="1400" baseline="0" dirty="0">
                          <a:solidFill>
                            <a:srgbClr val="000000"/>
                          </a:solidFill>
                          <a:effectLst/>
                          <a:latin typeface="Candara" panose="020E0502030303020204" pitchFamily="34" charset="0"/>
                          <a:cs typeface="Arial" pitchFamily="34" charset="0"/>
                        </a:rPr>
                        <a:t>Revisión de plantillas de personal (24-31)</a:t>
                      </a:r>
                    </a:p>
                    <a:p>
                      <a:pPr marL="171450" marR="0" indent="-171450" algn="just" rtl="0">
                        <a:lnSpc>
                          <a:spcPct val="119000"/>
                        </a:lnSpc>
                        <a:spcBef>
                          <a:spcPts val="0"/>
                        </a:spcBef>
                        <a:spcAft>
                          <a:spcPts val="0"/>
                        </a:spcAft>
                        <a:buFont typeface="Wingdings" panose="05000000000000000000" pitchFamily="2" charset="2"/>
                        <a:buChar char="ü"/>
                      </a:pPr>
                      <a:r>
                        <a:rPr lang="es-ES" sz="1000" b="0" i="0" kern="1400" baseline="0" dirty="0">
                          <a:solidFill>
                            <a:srgbClr val="000000"/>
                          </a:solidFill>
                          <a:effectLst/>
                          <a:latin typeface="Candara" panose="020E0502030303020204" pitchFamily="34" charset="0"/>
                          <a:cs typeface="Arial" pitchFamily="34" charset="0"/>
                        </a:rPr>
                        <a:t>Elaboración de instrumentos de evaluación diagnóstica por los docentes (24-28)</a:t>
                      </a:r>
                    </a:p>
                    <a:p>
                      <a:pPr marL="171450" marR="0" indent="-171450" algn="just" rtl="0">
                        <a:lnSpc>
                          <a:spcPct val="119000"/>
                        </a:lnSpc>
                        <a:spcBef>
                          <a:spcPts val="0"/>
                        </a:spcBef>
                        <a:spcAft>
                          <a:spcPts val="0"/>
                        </a:spcAft>
                        <a:buFont typeface="Wingdings" panose="05000000000000000000" pitchFamily="2" charset="2"/>
                        <a:buChar char="ü"/>
                      </a:pPr>
                      <a:r>
                        <a:rPr lang="es-ES" sz="1000" b="0" i="0" kern="1400" baseline="0" dirty="0">
                          <a:solidFill>
                            <a:srgbClr val="000000"/>
                          </a:solidFill>
                          <a:effectLst/>
                          <a:latin typeface="Candara" panose="020E0502030303020204" pitchFamily="34" charset="0"/>
                          <a:cs typeface="Arial" pitchFamily="34" charset="0"/>
                        </a:rPr>
                        <a:t>Firma del acuerdo escolar de convivencia por los padres de familia</a:t>
                      </a:r>
                      <a:r>
                        <a:rPr lang="es-ES" sz="800" b="1" i="0" kern="1400" dirty="0">
                          <a:solidFill>
                            <a:srgbClr val="000000"/>
                          </a:solidFill>
                          <a:effectLst/>
                          <a:latin typeface="Candara" panose="020E0502030303020204" pitchFamily="34" charset="0"/>
                        </a:rPr>
                        <a:t> </a:t>
                      </a:r>
                      <a:endParaRPr lang="es-ES" sz="800" i="1" kern="1400" dirty="0">
                        <a:solidFill>
                          <a:srgbClr val="000000"/>
                        </a:solidFill>
                        <a:effectLst/>
                        <a:latin typeface="Candara" panose="020E0502030303020204" pitchFamily="34" charset="0"/>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70" marR="29179" marT="29179" marB="291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5" name="14 Pentágono"/>
          <p:cNvSpPr/>
          <p:nvPr/>
        </p:nvSpPr>
        <p:spPr>
          <a:xfrm>
            <a:off x="1314224" y="4411857"/>
            <a:ext cx="1593409" cy="947711"/>
          </a:xfrm>
          <a:prstGeom prst="homePlate">
            <a:avLst>
              <a:gd name="adj" fmla="val 2094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latin typeface="Candara" panose="020E0502030303020204" pitchFamily="34" charset="0"/>
              </a:rPr>
              <a:t>22</a:t>
            </a:r>
          </a:p>
          <a:p>
            <a:pPr algn="ctr"/>
            <a:r>
              <a:rPr lang="es-MX" sz="1400" b="1" dirty="0">
                <a:latin typeface="Candara" panose="020E0502030303020204" pitchFamily="34" charset="0"/>
              </a:rPr>
              <a:t>INICIO </a:t>
            </a:r>
          </a:p>
          <a:p>
            <a:pPr algn="ctr"/>
            <a:r>
              <a:rPr lang="es-MX" sz="1400" b="1" dirty="0">
                <a:latin typeface="Candara" panose="020E0502030303020204" pitchFamily="34" charset="0"/>
              </a:rPr>
              <a:t>CICLO ESCOLAR </a:t>
            </a:r>
          </a:p>
          <a:p>
            <a:pPr algn="ctr"/>
            <a:r>
              <a:rPr lang="es-MX" sz="1400" b="1" dirty="0">
                <a:latin typeface="Candara" panose="020E0502030303020204" pitchFamily="34" charset="0"/>
              </a:rPr>
              <a:t>2016-2017</a:t>
            </a:r>
            <a:endParaRPr lang="es-MX" sz="1400" dirty="0">
              <a:latin typeface="Candara" panose="020E0502030303020204" pitchFamily="34" charset="0"/>
            </a:endParaRPr>
          </a:p>
        </p:txBody>
      </p:sp>
      <p:sp>
        <p:nvSpPr>
          <p:cNvPr id="22" name="21 CuadroTexto"/>
          <p:cNvSpPr txBox="1"/>
          <p:nvPr/>
        </p:nvSpPr>
        <p:spPr>
          <a:xfrm>
            <a:off x="4067944" y="2438304"/>
            <a:ext cx="3389843" cy="553998"/>
          </a:xfrm>
          <a:prstGeom prst="rect">
            <a:avLst/>
          </a:prstGeom>
          <a:noFill/>
        </p:spPr>
        <p:txBody>
          <a:bodyPr wrap="square" rtlCol="0">
            <a:spAutoFit/>
          </a:bodyPr>
          <a:lstStyle/>
          <a:p>
            <a:pPr algn="ctr"/>
            <a:r>
              <a:rPr lang="es-MX" sz="1500" b="1" spc="300" dirty="0">
                <a:latin typeface="Candara" panose="020E0502030303020204" pitchFamily="34" charset="0"/>
              </a:rPr>
              <a:t>CONSEJO TÉCNICO DE ZONA </a:t>
            </a:r>
          </a:p>
          <a:p>
            <a:pPr algn="ctr"/>
            <a:r>
              <a:rPr lang="es-MX" sz="1500" b="1" spc="300" dirty="0">
                <a:latin typeface="Candara" panose="020E0502030303020204" pitchFamily="34" charset="0"/>
              </a:rPr>
              <a:t>FASE INTENSIVA</a:t>
            </a:r>
          </a:p>
        </p:txBody>
      </p:sp>
      <p:pic>
        <p:nvPicPr>
          <p:cNvPr id="14" name="Imagen 13"/>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3" name="CuadroTexto 2"/>
          <p:cNvSpPr txBox="1"/>
          <p:nvPr/>
        </p:nvSpPr>
        <p:spPr>
          <a:xfrm>
            <a:off x="1691680" y="3861048"/>
            <a:ext cx="4680520" cy="646331"/>
          </a:xfrm>
          <a:prstGeom prst="rect">
            <a:avLst/>
          </a:prstGeom>
          <a:noFill/>
        </p:spPr>
        <p:txBody>
          <a:bodyPr wrap="square" rtlCol="0">
            <a:spAutoFit/>
          </a:bodyPr>
          <a:lstStyle/>
          <a:p>
            <a:r>
              <a:rPr lang="es-MX" dirty="0"/>
              <a:t>CONSEJO TÉCNICO ESCOLAR FASE</a:t>
            </a:r>
          </a:p>
          <a:p>
            <a:r>
              <a:rPr lang="es-MX" dirty="0"/>
              <a:t>                            INTENSIVA</a:t>
            </a:r>
          </a:p>
        </p:txBody>
      </p:sp>
    </p:spTree>
    <p:extLst>
      <p:ext uri="{BB962C8B-B14F-4D97-AF65-F5344CB8AC3E}">
        <p14:creationId xmlns:p14="http://schemas.microsoft.com/office/powerpoint/2010/main" val="402676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6"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33" name="Rectangle 5"/>
          <p:cNvSpPr>
            <a:spLocks noChangeArrowheads="1"/>
          </p:cNvSpPr>
          <p:nvPr/>
        </p:nvSpPr>
        <p:spPr bwMode="auto">
          <a:xfrm>
            <a:off x="3347864" y="562328"/>
            <a:ext cx="2456322"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SEPTIEMBRE  2016</a:t>
            </a:r>
            <a:endParaRPr lang="es-ES" dirty="0">
              <a:latin typeface="Lucida Bright" panose="020406020505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935881818"/>
              </p:ext>
            </p:extLst>
          </p:nvPr>
        </p:nvGraphicFramePr>
        <p:xfrm>
          <a:off x="250825" y="1124744"/>
          <a:ext cx="8569325" cy="5611232"/>
        </p:xfrm>
        <a:graphic>
          <a:graphicData uri="http://schemas.openxmlformats.org/drawingml/2006/table">
            <a:tbl>
              <a:tblPr/>
              <a:tblGrid>
                <a:gridCol w="1226018">
                  <a:extLst>
                    <a:ext uri="{9D8B030D-6E8A-4147-A177-3AD203B41FA5}">
                      <a16:colId xmlns:a16="http://schemas.microsoft.com/office/drawing/2014/main" val="20000"/>
                    </a:ext>
                  </a:extLst>
                </a:gridCol>
                <a:gridCol w="1226018">
                  <a:extLst>
                    <a:ext uri="{9D8B030D-6E8A-4147-A177-3AD203B41FA5}">
                      <a16:colId xmlns:a16="http://schemas.microsoft.com/office/drawing/2014/main" val="20001"/>
                    </a:ext>
                  </a:extLst>
                </a:gridCol>
                <a:gridCol w="1226018">
                  <a:extLst>
                    <a:ext uri="{9D8B030D-6E8A-4147-A177-3AD203B41FA5}">
                      <a16:colId xmlns:a16="http://schemas.microsoft.com/office/drawing/2014/main" val="20002"/>
                    </a:ext>
                  </a:extLst>
                </a:gridCol>
                <a:gridCol w="1226018">
                  <a:extLst>
                    <a:ext uri="{9D8B030D-6E8A-4147-A177-3AD203B41FA5}">
                      <a16:colId xmlns:a16="http://schemas.microsoft.com/office/drawing/2014/main" val="20003"/>
                    </a:ext>
                  </a:extLst>
                </a:gridCol>
                <a:gridCol w="1217877">
                  <a:extLst>
                    <a:ext uri="{9D8B030D-6E8A-4147-A177-3AD203B41FA5}">
                      <a16:colId xmlns:a16="http://schemas.microsoft.com/office/drawing/2014/main" val="20004"/>
                    </a:ext>
                  </a:extLst>
                </a:gridCol>
                <a:gridCol w="1221358">
                  <a:extLst>
                    <a:ext uri="{9D8B030D-6E8A-4147-A177-3AD203B41FA5}">
                      <a16:colId xmlns:a16="http://schemas.microsoft.com/office/drawing/2014/main" val="20005"/>
                    </a:ext>
                  </a:extLst>
                </a:gridCol>
                <a:gridCol w="1226018">
                  <a:extLst>
                    <a:ext uri="{9D8B030D-6E8A-4147-A177-3AD203B41FA5}">
                      <a16:colId xmlns:a16="http://schemas.microsoft.com/office/drawing/2014/main" val="20006"/>
                    </a:ext>
                  </a:extLst>
                </a:gridCol>
              </a:tblGrid>
              <a:tr h="438901">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83396">
                <a:tc gridSpan="3">
                  <a:txBody>
                    <a:bodyPr/>
                    <a:lstStyle/>
                    <a:p>
                      <a:pPr marL="171450" marR="0" indent="-171450" algn="l" rtl="0">
                        <a:lnSpc>
                          <a:spcPct val="119000"/>
                        </a:lnSpc>
                        <a:spcBef>
                          <a:spcPts val="0"/>
                        </a:spcBef>
                        <a:spcAft>
                          <a:spcPts val="0"/>
                        </a:spcAft>
                        <a:buFont typeface="Wingdings" panose="05000000000000000000" pitchFamily="2" charset="2"/>
                        <a:buChar char="ü"/>
                      </a:pPr>
                      <a:r>
                        <a:rPr lang="es-ES" sz="1050" b="1" i="0" kern="1400" dirty="0">
                          <a:solidFill>
                            <a:srgbClr val="000000"/>
                          </a:solidFill>
                          <a:effectLst/>
                          <a:latin typeface="Candara" panose="020E0502030303020204" pitchFamily="34" charset="0"/>
                        </a:rPr>
                        <a:t>ACTIVIDADES PERMANENTES</a:t>
                      </a:r>
                      <a:r>
                        <a:rPr lang="es-ES" sz="900" b="1" i="0" kern="1400" dirty="0">
                          <a:solidFill>
                            <a:srgbClr val="000000"/>
                          </a:solidFill>
                          <a:effectLst/>
                          <a:latin typeface="Candara" panose="020E050203030302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s-ES" sz="900" b="0" i="0" kern="1400" baseline="0" dirty="0">
                          <a:solidFill>
                            <a:srgbClr val="000000"/>
                          </a:solidFill>
                          <a:effectLst/>
                          <a:latin typeface="Candara" panose="020E0502030303020204" pitchFamily="34" charset="0"/>
                          <a:cs typeface="Arial" pitchFamily="34" charset="0"/>
                        </a:rPr>
                        <a:t>Aplicación de exámenes extraordinarios (segundo período)</a:t>
                      </a:r>
                    </a:p>
                    <a:p>
                      <a:pPr marL="171450" marR="0" indent="-171450" algn="l" rtl="0">
                        <a:lnSpc>
                          <a:spcPct val="119000"/>
                        </a:lnSpc>
                        <a:spcBef>
                          <a:spcPts val="0"/>
                        </a:spcBef>
                        <a:spcAft>
                          <a:spcPts val="0"/>
                        </a:spcAft>
                        <a:buFont typeface="Wingdings" panose="05000000000000000000" pitchFamily="2" charset="2"/>
                        <a:buChar char="ü"/>
                      </a:pPr>
                      <a:r>
                        <a:rPr lang="es-ES" sz="900" b="0" i="0" kern="1400" baseline="0" dirty="0">
                          <a:solidFill>
                            <a:srgbClr val="000000"/>
                          </a:solidFill>
                          <a:effectLst/>
                          <a:latin typeface="Candara" panose="020E0502030303020204" pitchFamily="34" charset="0"/>
                          <a:cs typeface="Arial" pitchFamily="34" charset="0"/>
                        </a:rPr>
                        <a:t>Asesoría inicial a tesoreros de cooperativas</a:t>
                      </a:r>
                    </a:p>
                    <a:p>
                      <a:pPr marL="171450" marR="0" indent="-171450" algn="l" rtl="0">
                        <a:lnSpc>
                          <a:spcPct val="119000"/>
                        </a:lnSpc>
                        <a:spcBef>
                          <a:spcPts val="0"/>
                        </a:spcBef>
                        <a:spcAft>
                          <a:spcPts val="0"/>
                        </a:spcAft>
                        <a:buFont typeface="Wingdings" panose="05000000000000000000" pitchFamily="2" charset="2"/>
                        <a:buChar char="ü"/>
                      </a:pPr>
                      <a:r>
                        <a:rPr lang="es-ES" sz="900" b="0" i="0" kern="1400" baseline="0" dirty="0">
                          <a:solidFill>
                            <a:srgbClr val="000000"/>
                          </a:solidFill>
                          <a:effectLst/>
                          <a:latin typeface="Candara" panose="020E0502030303020204" pitchFamily="34" charset="0"/>
                          <a:cs typeface="Arial" pitchFamily="34" charset="0"/>
                        </a:rPr>
                        <a:t>Entrega de E1 prospera</a:t>
                      </a:r>
                    </a:p>
                    <a:p>
                      <a:pPr marL="171450" marR="0" indent="-171450" algn="l" rtl="0">
                        <a:lnSpc>
                          <a:spcPct val="119000"/>
                        </a:lnSpc>
                        <a:spcBef>
                          <a:spcPts val="0"/>
                        </a:spcBef>
                        <a:spcAft>
                          <a:spcPts val="0"/>
                        </a:spcAft>
                        <a:buFont typeface="Wingdings" panose="05000000000000000000" pitchFamily="2" charset="2"/>
                        <a:buChar char="ü"/>
                      </a:pPr>
                      <a:r>
                        <a:rPr lang="es-ES" sz="900" b="0" i="0" kern="1400" baseline="0" dirty="0">
                          <a:solidFill>
                            <a:srgbClr val="000000"/>
                          </a:solidFill>
                          <a:effectLst/>
                          <a:latin typeface="Candara" panose="020E0502030303020204" pitchFamily="34" charset="0"/>
                          <a:ea typeface="+mn-ea"/>
                          <a:cs typeface="Arial" pitchFamily="34" charset="0"/>
                        </a:rPr>
                        <a:t>Entrega del acta constitutiva de protección civil y emergencia escolar (1-15)</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800" b="0" i="0" kern="1400">
                          <a:solidFill>
                            <a:srgbClr val="000000"/>
                          </a:solidFill>
                          <a:effectLst/>
                          <a:latin typeface="Candara" panose="020E0502030303020204" pitchFamily="34" charset="0"/>
                        </a:rPr>
                        <a:t> </a:t>
                      </a:r>
                      <a:endParaRPr lang="es-ES" sz="800" b="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REUNIÓN COLEGIADA DE SUPERVISORES LIBROS DE GESTIÓN ESCOLAR.</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a:t>
                      </a:r>
                    </a:p>
                    <a:p>
                      <a:pPr marL="0" marR="0" indent="0" algn="ctr" defTabSz="914400" rtl="0" eaLnBrk="1" fontAlgn="auto" latinLnBrk="0" hangingPunct="1">
                        <a:lnSpc>
                          <a:spcPct val="119000"/>
                        </a:lnSpc>
                        <a:spcBef>
                          <a:spcPts val="0"/>
                        </a:spcBef>
                        <a:spcAft>
                          <a:spcPts val="0"/>
                        </a:spcAft>
                        <a:buClrTx/>
                        <a:buSzTx/>
                        <a:buFontTx/>
                        <a:buNone/>
                        <a:tabLst/>
                        <a:defRPr/>
                      </a:pPr>
                      <a:r>
                        <a:rPr lang="es-ES" sz="600" i="0" kern="1400" dirty="0">
                          <a:solidFill>
                            <a:srgbClr val="000000"/>
                          </a:solidFill>
                          <a:effectLst/>
                          <a:latin typeface="Candara" panose="020E0502030303020204" pitchFamily="34" charset="0"/>
                          <a:ea typeface="+mn-ea"/>
                          <a:cs typeface="+mn-cs"/>
                        </a:rPr>
                        <a:t>ENTREGA DE ACTIVIDADES</a:t>
                      </a:r>
                      <a:r>
                        <a:rPr lang="es-ES" sz="600"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600" i="0" kern="1400" baseline="0" dirty="0">
                          <a:solidFill>
                            <a:srgbClr val="000000"/>
                          </a:solidFill>
                          <a:effectLst/>
                          <a:latin typeface="Candara" panose="020E0502030303020204" pitchFamily="34" charset="0"/>
                          <a:ea typeface="+mn-ea"/>
                          <a:cs typeface="+mn-cs"/>
                        </a:rPr>
                        <a:t>DIGITAL</a:t>
                      </a:r>
                      <a:endParaRPr lang="es-ES" sz="600" i="0" kern="1400" dirty="0">
                        <a:solidFill>
                          <a:srgbClr val="000000"/>
                        </a:solidFill>
                        <a:effectLst/>
                        <a:latin typeface="Candara" panose="020E0502030303020204" pitchFamily="34" charset="0"/>
                        <a:ea typeface="+mn-ea"/>
                        <a:cs typeface="+mn-cs"/>
                      </a:endParaRPr>
                    </a:p>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5214">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4</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5</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6</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ea typeface="+mn-ea"/>
                          <a:cs typeface="+mn-cs"/>
                        </a:rPr>
                        <a:t>ENTREGA DE PLANTILLA DE PERSONAL</a:t>
                      </a:r>
                    </a:p>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8</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9</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10</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74281">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11</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12</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rPr>
                        <a:t>CALIFICACIÓN PLANEA DIAGNÓSTICA</a:t>
                      </a:r>
                    </a:p>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13</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rPr>
                        <a:t>CALIFICACIÓN PLANEA DIAGNÓSTICA</a:t>
                      </a:r>
                    </a:p>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15</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16</a:t>
                      </a:r>
                    </a:p>
                    <a:p>
                      <a:pPr marR="0" indent="0" algn="ctr" rtl="0">
                        <a:lnSpc>
                          <a:spcPct val="119000"/>
                        </a:lnSpc>
                        <a:spcBef>
                          <a:spcPts val="0"/>
                        </a:spcBef>
                        <a:spcAft>
                          <a:spcPts val="0"/>
                        </a:spcAft>
                      </a:pPr>
                      <a:r>
                        <a:rPr lang="es-ES" sz="700" i="0" kern="1400" dirty="0">
                          <a:solidFill>
                            <a:srgbClr val="000000"/>
                          </a:solidFill>
                          <a:effectLst/>
                          <a:latin typeface="Candara" panose="020E0502030303020204" pitchFamily="34" charset="0"/>
                        </a:rPr>
                        <a:t>SUSPENSIÓN DE LABORES DOCENTES</a:t>
                      </a:r>
                    </a:p>
                    <a:p>
                      <a:pPr marR="0" indent="0" algn="ctr" rtl="0">
                        <a:lnSpc>
                          <a:spcPct val="119000"/>
                        </a:lnSpc>
                        <a:spcBef>
                          <a:spcPts val="0"/>
                        </a:spcBef>
                        <a:spcAft>
                          <a:spcPts val="0"/>
                        </a:spcAft>
                      </a:pPr>
                      <a:endParaRPr lang="es-ES" sz="700" i="0" kern="1400" dirty="0">
                        <a:solidFill>
                          <a:srgbClr val="000000"/>
                        </a:solidFill>
                        <a:effectLst/>
                        <a:latin typeface="Candara" panose="020E0502030303020204" pitchFamily="34" charset="0"/>
                      </a:endParaRPr>
                    </a:p>
                    <a:p>
                      <a:pPr marR="0" indent="0" algn="ctr" rtl="0">
                        <a:lnSpc>
                          <a:spcPct val="119000"/>
                        </a:lnSpc>
                        <a:spcBef>
                          <a:spcPts val="0"/>
                        </a:spcBef>
                        <a:spcAft>
                          <a:spcPts val="0"/>
                        </a:spcAft>
                      </a:pPr>
                      <a:r>
                        <a:rPr lang="es-ES" sz="700" b="1" i="0" kern="1400" baseline="0" dirty="0">
                          <a:solidFill>
                            <a:srgbClr val="000000"/>
                          </a:solidFill>
                          <a:effectLst/>
                          <a:latin typeface="Candara" panose="020E0502030303020204" pitchFamily="34" charset="0"/>
                          <a:cs typeface="Arial" pitchFamily="34" charset="0"/>
                        </a:rPr>
                        <a:t>PREMIACIÓN DE COROS GANADORES DE INTERPRETACIÓN DEL  HIMNO NACIONAL MEXICANO</a:t>
                      </a:r>
                      <a:endParaRPr lang="es-ES" sz="700" i="0"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17</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47811">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18</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19</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20</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22</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23</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24</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9346">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25</a:t>
                      </a:r>
                      <a:endParaRPr lang="es-ES" sz="100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CONSEJO TÉCNICO DE ZONA           26</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27</a:t>
                      </a:r>
                      <a:endParaRPr lang="es-ES" sz="100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28</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29</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30</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34" name="33 Imagen" descr="Resultado de imagen para evaluacion diagnostica secundaria"/>
          <p:cNvPicPr/>
          <p:nvPr/>
        </p:nvPicPr>
        <p:blipFill>
          <a:blip r:embed="rId2"/>
          <a:srcRect l="44537" b="17143"/>
          <a:stretch>
            <a:fillRect/>
          </a:stretch>
        </p:blipFill>
        <p:spPr bwMode="auto">
          <a:xfrm>
            <a:off x="1979712" y="3155850"/>
            <a:ext cx="706498" cy="391520"/>
          </a:xfrm>
          <a:prstGeom prst="rect">
            <a:avLst/>
          </a:prstGeom>
          <a:noFill/>
          <a:ln w="9525">
            <a:noFill/>
            <a:miter lim="800000"/>
            <a:headEnd/>
            <a:tailEnd/>
          </a:ln>
        </p:spPr>
      </p:pic>
      <p:pic>
        <p:nvPicPr>
          <p:cNvPr id="35" name="34 Imagen" descr="Resultado de imagen para evaluacion diagnostica secundaria"/>
          <p:cNvPicPr/>
          <p:nvPr/>
        </p:nvPicPr>
        <p:blipFill>
          <a:blip r:embed="rId2"/>
          <a:srcRect l="44537" b="17143"/>
          <a:stretch>
            <a:fillRect/>
          </a:stretch>
        </p:blipFill>
        <p:spPr bwMode="auto">
          <a:xfrm>
            <a:off x="3205474" y="3155850"/>
            <a:ext cx="706498" cy="391520"/>
          </a:xfrm>
          <a:prstGeom prst="rect">
            <a:avLst/>
          </a:prstGeom>
          <a:noFill/>
          <a:ln w="9525">
            <a:noFill/>
            <a:miter lim="800000"/>
            <a:headEnd/>
            <a:tailEnd/>
          </a:ln>
        </p:spPr>
      </p:pic>
      <p:pic>
        <p:nvPicPr>
          <p:cNvPr id="37" name="36 Imagen" descr="Resultado de imagen para evaluacion diagnostica secundaria"/>
          <p:cNvPicPr/>
          <p:nvPr/>
        </p:nvPicPr>
        <p:blipFill>
          <a:blip r:embed="rId2"/>
          <a:srcRect l="44537" b="17143"/>
          <a:stretch>
            <a:fillRect/>
          </a:stretch>
        </p:blipFill>
        <p:spPr bwMode="auto">
          <a:xfrm>
            <a:off x="4442288" y="3154616"/>
            <a:ext cx="706498" cy="391520"/>
          </a:xfrm>
          <a:prstGeom prst="rect">
            <a:avLst/>
          </a:prstGeom>
          <a:noFill/>
          <a:ln w="9525">
            <a:noFill/>
            <a:miter lim="800000"/>
            <a:headEnd/>
            <a:tailEnd/>
          </a:ln>
        </p:spPr>
      </p:pic>
      <p:pic>
        <p:nvPicPr>
          <p:cNvPr id="38" name="37 Imagen" descr="Resultado de imagen para evaluacion diagnostica secundaria"/>
          <p:cNvPicPr/>
          <p:nvPr/>
        </p:nvPicPr>
        <p:blipFill>
          <a:blip r:embed="rId2"/>
          <a:srcRect l="44537" b="17143"/>
          <a:stretch>
            <a:fillRect/>
          </a:stretch>
        </p:blipFill>
        <p:spPr bwMode="auto">
          <a:xfrm>
            <a:off x="5652054" y="3163494"/>
            <a:ext cx="706498" cy="391520"/>
          </a:xfrm>
          <a:prstGeom prst="rect">
            <a:avLst/>
          </a:prstGeom>
          <a:noFill/>
          <a:ln w="9525">
            <a:noFill/>
            <a:miter lim="800000"/>
            <a:headEnd/>
            <a:tailEnd/>
          </a:ln>
        </p:spPr>
      </p:pic>
      <p:pic>
        <p:nvPicPr>
          <p:cNvPr id="39" name="38 Imagen" descr="Resultado de imagen para evaluacion diagnostica secundaria"/>
          <p:cNvPicPr/>
          <p:nvPr/>
        </p:nvPicPr>
        <p:blipFill>
          <a:blip r:embed="rId2"/>
          <a:srcRect l="44537" b="17143"/>
          <a:stretch>
            <a:fillRect/>
          </a:stretch>
        </p:blipFill>
        <p:spPr bwMode="auto">
          <a:xfrm>
            <a:off x="6862542" y="3159672"/>
            <a:ext cx="706498" cy="391520"/>
          </a:xfrm>
          <a:prstGeom prst="rect">
            <a:avLst/>
          </a:prstGeom>
          <a:noFill/>
          <a:ln w="9525">
            <a:noFill/>
            <a:miter lim="800000"/>
            <a:headEnd/>
            <a:tailEnd/>
          </a:ln>
        </p:spPr>
      </p:pic>
      <p:sp>
        <p:nvSpPr>
          <p:cNvPr id="40" name="39 CuadroTexto"/>
          <p:cNvSpPr txBox="1"/>
          <p:nvPr/>
        </p:nvSpPr>
        <p:spPr>
          <a:xfrm>
            <a:off x="2686210" y="5935632"/>
            <a:ext cx="4622094" cy="1323439"/>
          </a:xfrm>
          <a:prstGeom prst="rect">
            <a:avLst/>
          </a:prstGeom>
          <a:noFill/>
        </p:spPr>
        <p:txBody>
          <a:bodyPr wrap="square" rtlCol="0">
            <a:spAutoFit/>
          </a:bodyPr>
          <a:lstStyle/>
          <a:p>
            <a:pPr algn="ctr"/>
            <a:r>
              <a:rPr lang="es-MX" sz="2000" b="1" spc="600" dirty="0">
                <a:latin typeface="Candara" panose="020E0502030303020204" pitchFamily="34" charset="0"/>
              </a:rPr>
              <a:t>   CONSEJO TÉCNICO ESCOLAR</a:t>
            </a:r>
          </a:p>
          <a:p>
            <a:pPr algn="ctr"/>
            <a:r>
              <a:rPr lang="es-MX" sz="2000" b="1" spc="600" dirty="0">
                <a:latin typeface="Candara" panose="020E0502030303020204" pitchFamily="34" charset="0"/>
              </a:rPr>
              <a:t>(calendarización de zona)</a:t>
            </a:r>
          </a:p>
        </p:txBody>
      </p:sp>
      <p:pic>
        <p:nvPicPr>
          <p:cNvPr id="16" name="Imagen 15"/>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 name="CuadroTexto 1"/>
          <p:cNvSpPr txBox="1"/>
          <p:nvPr/>
        </p:nvSpPr>
        <p:spPr>
          <a:xfrm>
            <a:off x="1475656" y="4805570"/>
            <a:ext cx="4176398" cy="646331"/>
          </a:xfrm>
          <a:prstGeom prst="rect">
            <a:avLst/>
          </a:prstGeom>
          <a:noFill/>
        </p:spPr>
        <p:txBody>
          <a:bodyPr wrap="square" rtlCol="0">
            <a:spAutoFit/>
          </a:bodyPr>
          <a:lstStyle/>
          <a:p>
            <a:r>
              <a:rPr lang="es-MX" dirty="0"/>
              <a:t>REVISIÓN DE RUTAS DE MEJORA DE LAS ESCUELA  SATE</a:t>
            </a:r>
          </a:p>
        </p:txBody>
      </p:sp>
    </p:spTree>
    <p:extLst>
      <p:ext uri="{BB962C8B-B14F-4D97-AF65-F5344CB8AC3E}">
        <p14:creationId xmlns:p14="http://schemas.microsoft.com/office/powerpoint/2010/main" val="138206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20" name="Rectangle 5"/>
          <p:cNvSpPr>
            <a:spLocks noChangeArrowheads="1"/>
          </p:cNvSpPr>
          <p:nvPr/>
        </p:nvSpPr>
        <p:spPr bwMode="auto">
          <a:xfrm>
            <a:off x="3532824" y="620558"/>
            <a:ext cx="2096282"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OCTUBRE  2016</a:t>
            </a:r>
            <a:endParaRPr lang="es-ES" dirty="0">
              <a:latin typeface="Lucida Bright" panose="020406020505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47678994"/>
              </p:ext>
            </p:extLst>
          </p:nvPr>
        </p:nvGraphicFramePr>
        <p:xfrm>
          <a:off x="359183" y="1358900"/>
          <a:ext cx="8352608" cy="5789192"/>
        </p:xfrm>
        <a:graphic>
          <a:graphicData uri="http://schemas.openxmlformats.org/drawingml/2006/table">
            <a:tbl>
              <a:tblPr/>
              <a:tblGrid>
                <a:gridCol w="1195012">
                  <a:extLst>
                    <a:ext uri="{9D8B030D-6E8A-4147-A177-3AD203B41FA5}">
                      <a16:colId xmlns:a16="http://schemas.microsoft.com/office/drawing/2014/main" val="20000"/>
                    </a:ext>
                  </a:extLst>
                </a:gridCol>
                <a:gridCol w="1195012">
                  <a:extLst>
                    <a:ext uri="{9D8B030D-6E8A-4147-A177-3AD203B41FA5}">
                      <a16:colId xmlns:a16="http://schemas.microsoft.com/office/drawing/2014/main" val="20001"/>
                    </a:ext>
                  </a:extLst>
                </a:gridCol>
                <a:gridCol w="1195012">
                  <a:extLst>
                    <a:ext uri="{9D8B030D-6E8A-4147-A177-3AD203B41FA5}">
                      <a16:colId xmlns:a16="http://schemas.microsoft.com/office/drawing/2014/main" val="20002"/>
                    </a:ext>
                  </a:extLst>
                </a:gridCol>
                <a:gridCol w="1195012">
                  <a:extLst>
                    <a:ext uri="{9D8B030D-6E8A-4147-A177-3AD203B41FA5}">
                      <a16:colId xmlns:a16="http://schemas.microsoft.com/office/drawing/2014/main" val="20003"/>
                    </a:ext>
                  </a:extLst>
                </a:gridCol>
                <a:gridCol w="1187078">
                  <a:extLst>
                    <a:ext uri="{9D8B030D-6E8A-4147-A177-3AD203B41FA5}">
                      <a16:colId xmlns:a16="http://schemas.microsoft.com/office/drawing/2014/main" val="20004"/>
                    </a:ext>
                  </a:extLst>
                </a:gridCol>
                <a:gridCol w="1190470">
                  <a:extLst>
                    <a:ext uri="{9D8B030D-6E8A-4147-A177-3AD203B41FA5}">
                      <a16:colId xmlns:a16="http://schemas.microsoft.com/office/drawing/2014/main" val="20005"/>
                    </a:ext>
                  </a:extLst>
                </a:gridCol>
                <a:gridCol w="1195012">
                  <a:extLst>
                    <a:ext uri="{9D8B030D-6E8A-4147-A177-3AD203B41FA5}">
                      <a16:colId xmlns:a16="http://schemas.microsoft.com/office/drawing/2014/main" val="20006"/>
                    </a:ext>
                  </a:extLst>
                </a:gridCol>
              </a:tblGrid>
              <a:tr h="327239">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  </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621720">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 </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 </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 </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6850">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a:t>
                      </a:r>
                    </a:p>
                    <a:p>
                      <a:pPr marL="0" marR="0" indent="0" algn="ctr" defTabSz="914400" rtl="0" eaLnBrk="1" fontAlgn="auto" latinLnBrk="0" hangingPunct="1">
                        <a:lnSpc>
                          <a:spcPct val="119000"/>
                        </a:lnSpc>
                        <a:spcBef>
                          <a:spcPts val="0"/>
                        </a:spcBef>
                        <a:spcAft>
                          <a:spcPts val="0"/>
                        </a:spcAft>
                        <a:buClrTx/>
                        <a:buSzTx/>
                        <a:buFontTx/>
                        <a:buNone/>
                        <a:tabLst/>
                        <a:defRPr/>
                      </a:pPr>
                      <a:endParaRPr lang="es-ES" sz="600" i="0" kern="1400" dirty="0">
                        <a:solidFill>
                          <a:srgbClr val="000000"/>
                        </a:solidFill>
                        <a:effectLst/>
                        <a:latin typeface="Candara" panose="020E0502030303020204" pitchFamily="34" charset="0"/>
                        <a:ea typeface="+mn-ea"/>
                        <a:cs typeface="+mn-cs"/>
                      </a:endParaRP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dirty="0">
                          <a:solidFill>
                            <a:srgbClr val="000000"/>
                          </a:solidFill>
                          <a:effectLst/>
                          <a:latin typeface="Candara" panose="020E0502030303020204" pitchFamily="34" charset="0"/>
                          <a:ea typeface="+mn-ea"/>
                          <a:cs typeface="+mn-cs"/>
                        </a:rPr>
                        <a:t>ENTREGA DE ACTIVIDADES</a:t>
                      </a:r>
                      <a:r>
                        <a:rPr lang="es-ES" sz="700" i="0" kern="1400" baseline="0" dirty="0">
                          <a:solidFill>
                            <a:srgbClr val="000000"/>
                          </a:solidFill>
                          <a:effectLst/>
                          <a:latin typeface="Candara" panose="020E0502030303020204" pitchFamily="34" charset="0"/>
                          <a:ea typeface="+mn-ea"/>
                          <a:cs typeface="+mn-cs"/>
                        </a:rPr>
                        <a:t> DEL SUPERVISOR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baseline="0" dirty="0">
                          <a:solidFill>
                            <a:srgbClr val="000000"/>
                          </a:solidFill>
                          <a:effectLst/>
                          <a:latin typeface="Candara" panose="020E0502030303020204" pitchFamily="34" charset="0"/>
                          <a:ea typeface="+mn-ea"/>
                          <a:cs typeface="+mn-cs"/>
                        </a:rPr>
                        <a:t>DIGITAL</a:t>
                      </a:r>
                      <a:endParaRPr lang="es-ES" sz="700" i="0" kern="1400" dirty="0">
                        <a:solidFill>
                          <a:srgbClr val="000000"/>
                        </a:solidFill>
                        <a:effectLst/>
                        <a:latin typeface="Candara" panose="020E0502030303020204" pitchFamily="34" charset="0"/>
                        <a:ea typeface="+mn-ea"/>
                        <a:cs typeface="+mn-cs"/>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4</a:t>
                      </a:r>
                    </a:p>
                    <a:p>
                      <a:pPr marR="0" indent="0" algn="ctr" rtl="0">
                        <a:lnSpc>
                          <a:spcPct val="119000"/>
                        </a:lnSpc>
                        <a:spcBef>
                          <a:spcPts val="0"/>
                        </a:spcBef>
                        <a:spcAft>
                          <a:spcPts val="0"/>
                        </a:spcAft>
                      </a:pPr>
                      <a:endParaRPr lang="es-ES" sz="800" b="0" i="0" kern="1400" baseline="0" dirty="0">
                        <a:solidFill>
                          <a:srgbClr val="000000"/>
                        </a:solidFill>
                        <a:effectLst/>
                        <a:latin typeface="Candara" panose="020E0502030303020204" pitchFamily="34" charset="0"/>
                        <a:cs typeface="Arial" pitchFamily="34" charset="0"/>
                      </a:endParaRP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CAPACITACIÓN CPSE</a:t>
                      </a: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REGIÓN CUERNAVACA</a:t>
                      </a:r>
                    </a:p>
                    <a:p>
                      <a:pPr marR="0" indent="0" algn="ctr" rtl="0">
                        <a:lnSpc>
                          <a:spcPct val="119000"/>
                        </a:lnSpc>
                        <a:spcBef>
                          <a:spcPts val="0"/>
                        </a:spcBef>
                        <a:spcAft>
                          <a:spcPts val="0"/>
                        </a:spcAft>
                      </a:pPr>
                      <a:r>
                        <a:rPr lang="es-ES" sz="800" b="1" i="0" kern="1400" baseline="0" dirty="0">
                          <a:solidFill>
                            <a:srgbClr val="000000"/>
                          </a:solidFill>
                          <a:effectLst/>
                          <a:latin typeface="Candara" panose="020E0502030303020204" pitchFamily="34" charset="0"/>
                          <a:cs typeface="Arial" pitchFamily="34" charset="0"/>
                        </a:rPr>
                        <a:t>9:00 a 14:00 hrs.</a:t>
                      </a:r>
                      <a:endParaRPr lang="es-ES" sz="800" b="1" i="0" kern="1400" dirty="0">
                        <a:solidFill>
                          <a:srgbClr val="000000"/>
                        </a:solidFill>
                        <a:effectLst/>
                        <a:latin typeface="Candara" panose="020E0502030303020204" pitchFamily="34" charset="0"/>
                        <a:cs typeface="Arial"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5</a:t>
                      </a:r>
                    </a:p>
                    <a:p>
                      <a:pPr marR="0" indent="0" algn="ctr" rtl="0">
                        <a:lnSpc>
                          <a:spcPct val="119000"/>
                        </a:lnSpc>
                        <a:spcBef>
                          <a:spcPts val="0"/>
                        </a:spcBef>
                        <a:spcAft>
                          <a:spcPts val="0"/>
                        </a:spcAft>
                      </a:pPr>
                      <a:endParaRPr lang="es-ES" sz="800" b="0" i="0" kern="1400" baseline="0" dirty="0">
                        <a:solidFill>
                          <a:srgbClr val="000000"/>
                        </a:solidFill>
                        <a:effectLst/>
                        <a:latin typeface="Candara" panose="020E0502030303020204" pitchFamily="34" charset="0"/>
                        <a:cs typeface="Arial" pitchFamily="34" charset="0"/>
                      </a:endParaRP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CAPACITACIÓN CPSE</a:t>
                      </a: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REGIÓN CUAUTLA</a:t>
                      </a:r>
                    </a:p>
                    <a:p>
                      <a:pPr marR="0" indent="0" algn="ctr" rtl="0">
                        <a:lnSpc>
                          <a:spcPct val="119000"/>
                        </a:lnSpc>
                        <a:spcBef>
                          <a:spcPts val="0"/>
                        </a:spcBef>
                        <a:spcAft>
                          <a:spcPts val="0"/>
                        </a:spcAft>
                      </a:pPr>
                      <a:r>
                        <a:rPr lang="es-ES" sz="800" b="1" i="0" kern="1400" baseline="0" dirty="0">
                          <a:solidFill>
                            <a:srgbClr val="000000"/>
                          </a:solidFill>
                          <a:effectLst/>
                          <a:latin typeface="Candara" panose="020E0502030303020204" pitchFamily="34" charset="0"/>
                          <a:cs typeface="Arial" pitchFamily="34" charset="0"/>
                        </a:rPr>
                        <a:t>9:00 a 14:00 hrs.</a:t>
                      </a:r>
                      <a:endParaRPr lang="es-ES" sz="800" b="1" i="0" kern="1400" dirty="0">
                        <a:solidFill>
                          <a:srgbClr val="000000"/>
                        </a:solidFill>
                        <a:effectLst/>
                        <a:latin typeface="Candara" panose="020E0502030303020204" pitchFamily="34" charset="0"/>
                        <a:cs typeface="Arial"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6</a:t>
                      </a:r>
                    </a:p>
                    <a:p>
                      <a:pPr marR="0" indent="0" algn="ctr" rtl="0">
                        <a:lnSpc>
                          <a:spcPct val="119000"/>
                        </a:lnSpc>
                        <a:spcBef>
                          <a:spcPts val="0"/>
                        </a:spcBef>
                        <a:spcAft>
                          <a:spcPts val="0"/>
                        </a:spcAft>
                      </a:pPr>
                      <a:endParaRPr lang="es-ES" sz="800" b="0" i="0" kern="1400" baseline="0" dirty="0">
                        <a:solidFill>
                          <a:srgbClr val="000000"/>
                        </a:solidFill>
                        <a:effectLst/>
                        <a:latin typeface="Candara" panose="020E0502030303020204" pitchFamily="34" charset="0"/>
                        <a:cs typeface="Arial" pitchFamily="34" charset="0"/>
                      </a:endParaRP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CAPACITACIÓN CPSE</a:t>
                      </a:r>
                    </a:p>
                    <a:p>
                      <a:pPr marR="0" indent="0" algn="ctr" rtl="0">
                        <a:lnSpc>
                          <a:spcPct val="119000"/>
                        </a:lnSpc>
                        <a:spcBef>
                          <a:spcPts val="0"/>
                        </a:spcBef>
                        <a:spcAft>
                          <a:spcPts val="0"/>
                        </a:spcAft>
                      </a:pPr>
                      <a:r>
                        <a:rPr lang="es-ES" sz="800" b="0" i="0" kern="1400" baseline="0" dirty="0">
                          <a:solidFill>
                            <a:srgbClr val="000000"/>
                          </a:solidFill>
                          <a:effectLst/>
                          <a:latin typeface="Candara" panose="020E0502030303020204" pitchFamily="34" charset="0"/>
                          <a:cs typeface="Arial" pitchFamily="34" charset="0"/>
                        </a:rPr>
                        <a:t>REGIÓN JOJUTLA</a:t>
                      </a:r>
                    </a:p>
                    <a:p>
                      <a:pPr marR="0" indent="0" algn="ctr" rtl="0">
                        <a:lnSpc>
                          <a:spcPct val="119000"/>
                        </a:lnSpc>
                        <a:spcBef>
                          <a:spcPts val="0"/>
                        </a:spcBef>
                        <a:spcAft>
                          <a:spcPts val="0"/>
                        </a:spcAft>
                      </a:pPr>
                      <a:r>
                        <a:rPr lang="es-ES" sz="800" b="1" i="0" kern="1400" baseline="0" dirty="0">
                          <a:solidFill>
                            <a:srgbClr val="000000"/>
                          </a:solidFill>
                          <a:effectLst/>
                          <a:latin typeface="Candara" panose="020E0502030303020204" pitchFamily="34" charset="0"/>
                          <a:cs typeface="Arial" pitchFamily="34" charset="0"/>
                        </a:rPr>
                        <a:t>9:00 a 14:00 hrs.</a:t>
                      </a:r>
                      <a:endParaRPr lang="es-ES" sz="800" b="1" i="0" kern="1400" dirty="0">
                        <a:solidFill>
                          <a:srgbClr val="000000"/>
                        </a:solidFill>
                        <a:effectLst/>
                        <a:latin typeface="Candara" panose="020E0502030303020204" pitchFamily="34" charset="0"/>
                        <a:cs typeface="Arial"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6769">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9</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10</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REUNIÓN CON </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SUPERVISORES</a:t>
                      </a:r>
                      <a:r>
                        <a:rPr lang="es-ES" sz="1000" b="1" i="0" kern="1400" baseline="0" dirty="0">
                          <a:solidFill>
                            <a:srgbClr val="000000"/>
                          </a:solidFill>
                          <a:effectLst/>
                          <a:latin typeface="Candara" panose="020E0502030303020204" pitchFamily="34" charset="0"/>
                        </a:rPr>
                        <a:t> DIRECTOR Y </a:t>
                      </a:r>
                      <a:r>
                        <a:rPr lang="es-ES" sz="1000" b="1" i="0" kern="1400" dirty="0">
                          <a:solidFill>
                            <a:srgbClr val="000000"/>
                          </a:solidFill>
                          <a:effectLst/>
                          <a:latin typeface="Candara" panose="020E0502030303020204" pitchFamily="34" charset="0"/>
                        </a:rPr>
                        <a:t>JEFES DE ENZA</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REGIÓN  JOJUTLA11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REUNIÓN CON SUPERVISORES</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JEFES DE ENZA .</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DIRECTOR REGIÓN CUERNAVACA12</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REUNIÓN CON  SUPERVISORES </a:t>
                      </a:r>
                      <a:r>
                        <a:rPr lang="es-ES" sz="1000" b="1" i="0" kern="1400">
                          <a:solidFill>
                            <a:srgbClr val="000000"/>
                          </a:solidFill>
                          <a:effectLst/>
                          <a:latin typeface="Candara" panose="020E0502030303020204" pitchFamily="34" charset="0"/>
                        </a:rPr>
                        <a:t>Y DIRECTOR Y JEFES </a:t>
                      </a:r>
                      <a:r>
                        <a:rPr lang="es-ES" sz="1000" b="1" i="0" kern="1400" dirty="0">
                          <a:solidFill>
                            <a:srgbClr val="000000"/>
                          </a:solidFill>
                          <a:effectLst/>
                          <a:latin typeface="Candara" panose="020E0502030303020204" pitchFamily="34" charset="0"/>
                        </a:rPr>
                        <a:t>DE ENZA .</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REGIÓN CUAUTLA12</a:t>
                      </a:r>
                      <a:endParaRPr lang="es-ES" sz="10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13</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14</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15</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82386">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16</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19</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20</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22</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6340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23</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CONSEJO   TÉCNICO DE ZONA 24</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25</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26</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27</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01103">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30</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marR="0" indent="0" algn="l" rtl="0">
                        <a:lnSpc>
                          <a:spcPct val="119000"/>
                        </a:lnSpc>
                        <a:spcBef>
                          <a:spcPts val="0"/>
                        </a:spcBef>
                        <a:spcAft>
                          <a:spcPts val="0"/>
                        </a:spcAft>
                      </a:pPr>
                      <a:r>
                        <a:rPr lang="es-ES" sz="1050" b="1" i="0" kern="1400" dirty="0">
                          <a:solidFill>
                            <a:srgbClr val="000000"/>
                          </a:solidFill>
                          <a:effectLst/>
                          <a:latin typeface="Candara" panose="020E0502030303020204" pitchFamily="34" charset="0"/>
                        </a:rPr>
                        <a:t>ACTIVIDADES PERMANENTES</a:t>
                      </a:r>
                    </a:p>
                    <a:p>
                      <a:pPr marL="171450" marR="0" indent="-171450" algn="l" defTabSz="914400" rtl="0" eaLnBrk="1" fontAlgn="auto" latinLnBrk="0" hangingPunct="1">
                        <a:lnSpc>
                          <a:spcPct val="119000"/>
                        </a:lnSpc>
                        <a:spcBef>
                          <a:spcPts val="0"/>
                        </a:spcBef>
                        <a:spcAft>
                          <a:spcPts val="0"/>
                        </a:spcAft>
                        <a:buClrTx/>
                        <a:buSzTx/>
                        <a:buFont typeface="Wingdings" panose="05000000000000000000" pitchFamily="2" charset="2"/>
                        <a:buChar char="ü"/>
                        <a:tabLst/>
                        <a:defRPr/>
                      </a:pPr>
                      <a:r>
                        <a:rPr lang="es-ES" sz="1050" b="0" i="0" kern="1400" baseline="0" dirty="0">
                          <a:solidFill>
                            <a:srgbClr val="000000"/>
                          </a:solidFill>
                          <a:effectLst/>
                          <a:latin typeface="Candara" panose="020E0502030303020204" pitchFamily="34" charset="0"/>
                          <a:cs typeface="Arial" pitchFamily="34" charset="0"/>
                        </a:rPr>
                        <a:t>Revisión de Cooperativas Región Cuernavaca</a:t>
                      </a:r>
                    </a:p>
                    <a:p>
                      <a:pPr marL="171450" marR="0" indent="-171450" algn="l" rtl="0">
                        <a:lnSpc>
                          <a:spcPct val="119000"/>
                        </a:lnSpc>
                        <a:spcBef>
                          <a:spcPts val="0"/>
                        </a:spcBef>
                        <a:spcAft>
                          <a:spcPts val="0"/>
                        </a:spcAft>
                        <a:buFont typeface="Wingdings" panose="05000000000000000000" pitchFamily="2" charset="2"/>
                        <a:buChar char="ü"/>
                      </a:pPr>
                      <a:r>
                        <a:rPr lang="es-ES" sz="1050" b="0" i="0" kern="1400" baseline="0" dirty="0">
                          <a:solidFill>
                            <a:srgbClr val="000000"/>
                          </a:solidFill>
                          <a:effectLst/>
                          <a:latin typeface="Candara" panose="020E0502030303020204" pitchFamily="34" charset="0"/>
                          <a:cs typeface="Arial" pitchFamily="34" charset="0"/>
                        </a:rPr>
                        <a:t>Integración de sociedad de alumnos</a:t>
                      </a:r>
                    </a:p>
                    <a:p>
                      <a:pPr marL="171450" marR="0" indent="-171450" algn="l" rtl="0">
                        <a:lnSpc>
                          <a:spcPct val="119000"/>
                        </a:lnSpc>
                        <a:spcBef>
                          <a:spcPts val="0"/>
                        </a:spcBef>
                        <a:spcAft>
                          <a:spcPts val="0"/>
                        </a:spcAft>
                        <a:buFont typeface="Wingdings" panose="05000000000000000000" pitchFamily="2" charset="2"/>
                        <a:buChar char="ü"/>
                      </a:pPr>
                      <a:r>
                        <a:rPr lang="es-ES" sz="1050" b="0" i="0" kern="1400" baseline="0" dirty="0">
                          <a:solidFill>
                            <a:srgbClr val="000000"/>
                          </a:solidFill>
                          <a:effectLst/>
                          <a:latin typeface="Candara" panose="020E0502030303020204" pitchFamily="34" charset="0"/>
                          <a:cs typeface="Arial" pitchFamily="34" charset="0"/>
                        </a:rPr>
                        <a:t>Entrega de estadística 911 inicial</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1" name="20 CuadroTexto"/>
          <p:cNvSpPr txBox="1"/>
          <p:nvPr/>
        </p:nvSpPr>
        <p:spPr>
          <a:xfrm>
            <a:off x="2771800" y="5067768"/>
            <a:ext cx="5688632" cy="707886"/>
          </a:xfrm>
          <a:prstGeom prst="rect">
            <a:avLst/>
          </a:prstGeom>
          <a:noFill/>
        </p:spPr>
        <p:txBody>
          <a:bodyPr wrap="square" rtlCol="0">
            <a:spAutoFit/>
          </a:bodyPr>
          <a:lstStyle/>
          <a:p>
            <a:pPr algn="ctr"/>
            <a:r>
              <a:rPr lang="es-MX" sz="2000" b="1" spc="600" dirty="0">
                <a:latin typeface="Candara" panose="020E0502030303020204" pitchFamily="34" charset="0"/>
              </a:rPr>
              <a:t>CONSEJO TÉCNICO ESCOLAR</a:t>
            </a:r>
          </a:p>
          <a:p>
            <a:pPr algn="ctr"/>
            <a:r>
              <a:rPr lang="es-MX" sz="2000" b="1" spc="600" dirty="0">
                <a:latin typeface="Candara" panose="020E0502030303020204" pitchFamily="34" charset="0"/>
              </a:rPr>
              <a:t>(calendarización de zona)</a:t>
            </a:r>
          </a:p>
        </p:txBody>
      </p:sp>
      <p:pic>
        <p:nvPicPr>
          <p:cNvPr id="9" name="Imagen 8"/>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 name="CuadroTexto 1"/>
          <p:cNvSpPr txBox="1"/>
          <p:nvPr/>
        </p:nvSpPr>
        <p:spPr>
          <a:xfrm>
            <a:off x="1547664" y="4365104"/>
            <a:ext cx="4824536" cy="646331"/>
          </a:xfrm>
          <a:prstGeom prst="rect">
            <a:avLst/>
          </a:prstGeom>
          <a:noFill/>
        </p:spPr>
        <p:txBody>
          <a:bodyPr wrap="square" rtlCol="0">
            <a:spAutoFit/>
          </a:bodyPr>
          <a:lstStyle/>
          <a:p>
            <a:r>
              <a:rPr lang="es-MX" dirty="0"/>
              <a:t>VISITAS  A LAS ESCUELAS  SATE DIAGNÓSTICO</a:t>
            </a:r>
          </a:p>
        </p:txBody>
      </p:sp>
    </p:spTree>
    <p:extLst>
      <p:ext uri="{BB962C8B-B14F-4D97-AF65-F5344CB8AC3E}">
        <p14:creationId xmlns:p14="http://schemas.microsoft.com/office/powerpoint/2010/main" val="4070264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24" name="Rectangle 5"/>
          <p:cNvSpPr>
            <a:spLocks noChangeArrowheads="1"/>
          </p:cNvSpPr>
          <p:nvPr/>
        </p:nvSpPr>
        <p:spPr bwMode="auto">
          <a:xfrm>
            <a:off x="3353462" y="606910"/>
            <a:ext cx="2456322"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NOVIEMBRE   2016</a:t>
            </a:r>
            <a:endParaRPr lang="es-ES" dirty="0">
              <a:latin typeface="Lucida Bright" panose="020406020505050203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170598845"/>
              </p:ext>
            </p:extLst>
          </p:nvPr>
        </p:nvGraphicFramePr>
        <p:xfrm>
          <a:off x="395538" y="1196752"/>
          <a:ext cx="8424613" cy="5500894"/>
        </p:xfrm>
        <a:graphic>
          <a:graphicData uri="http://schemas.openxmlformats.org/drawingml/2006/table">
            <a:tbl>
              <a:tblPr/>
              <a:tblGrid>
                <a:gridCol w="1205314">
                  <a:extLst>
                    <a:ext uri="{9D8B030D-6E8A-4147-A177-3AD203B41FA5}">
                      <a16:colId xmlns:a16="http://schemas.microsoft.com/office/drawing/2014/main" val="20000"/>
                    </a:ext>
                  </a:extLst>
                </a:gridCol>
                <a:gridCol w="1205314">
                  <a:extLst>
                    <a:ext uri="{9D8B030D-6E8A-4147-A177-3AD203B41FA5}">
                      <a16:colId xmlns:a16="http://schemas.microsoft.com/office/drawing/2014/main" val="20001"/>
                    </a:ext>
                  </a:extLst>
                </a:gridCol>
                <a:gridCol w="1205314">
                  <a:extLst>
                    <a:ext uri="{9D8B030D-6E8A-4147-A177-3AD203B41FA5}">
                      <a16:colId xmlns:a16="http://schemas.microsoft.com/office/drawing/2014/main" val="20002"/>
                    </a:ext>
                  </a:extLst>
                </a:gridCol>
                <a:gridCol w="1205314">
                  <a:extLst>
                    <a:ext uri="{9D8B030D-6E8A-4147-A177-3AD203B41FA5}">
                      <a16:colId xmlns:a16="http://schemas.microsoft.com/office/drawing/2014/main" val="20003"/>
                    </a:ext>
                  </a:extLst>
                </a:gridCol>
                <a:gridCol w="1197311">
                  <a:extLst>
                    <a:ext uri="{9D8B030D-6E8A-4147-A177-3AD203B41FA5}">
                      <a16:colId xmlns:a16="http://schemas.microsoft.com/office/drawing/2014/main" val="20004"/>
                    </a:ext>
                  </a:extLst>
                </a:gridCol>
                <a:gridCol w="1200732">
                  <a:extLst>
                    <a:ext uri="{9D8B030D-6E8A-4147-A177-3AD203B41FA5}">
                      <a16:colId xmlns:a16="http://schemas.microsoft.com/office/drawing/2014/main" val="20005"/>
                    </a:ext>
                  </a:extLst>
                </a:gridCol>
                <a:gridCol w="1205314">
                  <a:extLst>
                    <a:ext uri="{9D8B030D-6E8A-4147-A177-3AD203B41FA5}">
                      <a16:colId xmlns:a16="http://schemas.microsoft.com/office/drawing/2014/main" val="20006"/>
                    </a:ext>
                  </a:extLst>
                </a:gridCol>
              </a:tblGrid>
              <a:tr h="417451">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98062">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a:t>
                      </a:r>
                    </a:p>
                    <a:p>
                      <a:pPr marL="0" marR="0" indent="0" algn="ctr" defTabSz="914400" rtl="0" eaLnBrk="1" fontAlgn="auto" latinLnBrk="0" hangingPunct="1">
                        <a:lnSpc>
                          <a:spcPct val="119000"/>
                        </a:lnSpc>
                        <a:spcBef>
                          <a:spcPts val="0"/>
                        </a:spcBef>
                        <a:spcAft>
                          <a:spcPts val="0"/>
                        </a:spcAft>
                        <a:buClrTx/>
                        <a:buSzTx/>
                        <a:buFontTx/>
                        <a:buNone/>
                        <a:tabLst/>
                        <a:defRPr/>
                      </a:pPr>
                      <a:r>
                        <a:rPr kumimoji="0" lang="es-ES" sz="700" b="0" i="1"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INICIA PERIODO PARA EXCURSIONES</a:t>
                      </a:r>
                    </a:p>
                    <a:p>
                      <a:pPr marL="0" marR="0" indent="0" algn="ctr" defTabSz="914400" rtl="0" eaLnBrk="1" fontAlgn="auto" latinLnBrk="0" hangingPunct="1">
                        <a:lnSpc>
                          <a:spcPct val="119000"/>
                        </a:lnSpc>
                        <a:spcBef>
                          <a:spcPts val="0"/>
                        </a:spcBef>
                        <a:spcAft>
                          <a:spcPts val="0"/>
                        </a:spcAft>
                        <a:buClrTx/>
                        <a:buSzTx/>
                        <a:buFontTx/>
                        <a:buNone/>
                        <a:tabLst/>
                        <a:defRPr/>
                      </a:pPr>
                      <a:endParaRPr lang="es-ES" sz="700" i="0" kern="1400" dirty="0">
                        <a:solidFill>
                          <a:srgbClr val="000000"/>
                        </a:solidFill>
                        <a:effectLst/>
                        <a:latin typeface="Candara" panose="020E0502030303020204" pitchFamily="34" charset="0"/>
                        <a:ea typeface="+mn-ea"/>
                        <a:cs typeface="+mn-cs"/>
                      </a:endParaRP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dirty="0">
                          <a:solidFill>
                            <a:srgbClr val="000000"/>
                          </a:solidFill>
                          <a:effectLst/>
                          <a:latin typeface="Candara" panose="020E0502030303020204" pitchFamily="34" charset="0"/>
                          <a:ea typeface="+mn-ea"/>
                          <a:cs typeface="+mn-cs"/>
                        </a:rPr>
                        <a:t>ENTREGA DE ACTIVIDADES</a:t>
                      </a:r>
                      <a:r>
                        <a:rPr lang="es-ES" sz="700"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baseline="0" dirty="0">
                          <a:solidFill>
                            <a:srgbClr val="000000"/>
                          </a:solidFill>
                          <a:effectLst/>
                          <a:latin typeface="Candara" panose="020E0502030303020204" pitchFamily="34" charset="0"/>
                          <a:ea typeface="+mn-ea"/>
                          <a:cs typeface="+mn-cs"/>
                        </a:rPr>
                        <a:t>DIGITAL</a:t>
                      </a:r>
                      <a:endParaRPr lang="es-ES" sz="700" i="0" kern="1400" dirty="0">
                        <a:solidFill>
                          <a:srgbClr val="000000"/>
                        </a:solidFill>
                        <a:effectLst/>
                        <a:latin typeface="Candara" panose="020E0502030303020204" pitchFamily="34" charset="0"/>
                        <a:ea typeface="+mn-ea"/>
                        <a:cs typeface="+mn-cs"/>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0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900" b="1"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4</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5</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98062">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6</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10</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12</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90904">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13</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14</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15</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16</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18</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98062">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20</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0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900" b="1"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CONSEJO TÉCNICO DE ZONA.</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23</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24</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25</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26</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98062">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27</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28</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29</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30</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marR="0" indent="0" algn="l" rtl="0">
                        <a:lnSpc>
                          <a:spcPct val="119000"/>
                        </a:lnSpc>
                        <a:spcBef>
                          <a:spcPts val="0"/>
                        </a:spcBef>
                        <a:spcAft>
                          <a:spcPts val="0"/>
                        </a:spcAft>
                      </a:pPr>
                      <a:r>
                        <a:rPr lang="es-ES" sz="120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200" b="1" i="0" kern="1400" dirty="0">
                          <a:solidFill>
                            <a:srgbClr val="000000"/>
                          </a:solidFill>
                          <a:effectLst/>
                          <a:latin typeface="Candara" panose="020E0502030303020204" pitchFamily="34" charset="0"/>
                        </a:rPr>
                        <a:t> </a:t>
                      </a:r>
                      <a:r>
                        <a:rPr lang="es-ES" sz="1200" i="1" kern="1400" dirty="0">
                          <a:solidFill>
                            <a:srgbClr val="000000"/>
                          </a:solidFill>
                          <a:effectLst/>
                          <a:latin typeface="Candara" panose="020E0502030303020204" pitchFamily="34" charset="0"/>
                        </a:rPr>
                        <a:t> </a:t>
                      </a:r>
                      <a:r>
                        <a:rPr lang="es-ES" sz="1200" b="0" i="0" kern="1400" baseline="0" dirty="0">
                          <a:solidFill>
                            <a:srgbClr val="000000"/>
                          </a:solidFill>
                          <a:effectLst/>
                          <a:latin typeface="Candara" panose="020E0502030303020204" pitchFamily="34" charset="0"/>
                          <a:cs typeface="Arial" pitchFamily="34" charset="0"/>
                        </a:rPr>
                        <a:t>Entrega de datos estadísticos 1° bimestre (1-4)</a:t>
                      </a:r>
                      <a:endParaRPr lang="es-ES" sz="1200" b="0" i="0" kern="1400" dirty="0">
                        <a:solidFill>
                          <a:srgbClr val="000000"/>
                        </a:solidFill>
                        <a:effectLst/>
                        <a:latin typeface="Candara" panose="020E0502030303020204" pitchFamily="34" charset="0"/>
                      </a:endParaRPr>
                    </a:p>
                    <a:p>
                      <a:pPr marL="171450" marR="0" indent="-171450" algn="l" rtl="0">
                        <a:lnSpc>
                          <a:spcPct val="119000"/>
                        </a:lnSpc>
                        <a:spcBef>
                          <a:spcPts val="0"/>
                        </a:spcBef>
                        <a:spcAft>
                          <a:spcPts val="0"/>
                        </a:spcAft>
                        <a:buFont typeface="Wingdings" panose="05000000000000000000" pitchFamily="2" charset="2"/>
                        <a:buChar char="ü"/>
                      </a:pPr>
                      <a:r>
                        <a:rPr lang="es-ES" sz="1200" b="0" i="1" kern="1400" dirty="0">
                          <a:solidFill>
                            <a:srgbClr val="000000"/>
                          </a:solidFill>
                          <a:effectLst/>
                          <a:latin typeface="Candara" panose="020E0502030303020204" pitchFamily="34" charset="0"/>
                        </a:rPr>
                        <a:t>  </a:t>
                      </a:r>
                      <a:r>
                        <a:rPr lang="es-ES" sz="1200" b="0" i="0" kern="1400" baseline="0" dirty="0">
                          <a:solidFill>
                            <a:srgbClr val="000000"/>
                          </a:solidFill>
                          <a:effectLst/>
                          <a:latin typeface="Candara" panose="020E0502030303020204" pitchFamily="34" charset="0"/>
                          <a:ea typeface="+mn-ea"/>
                          <a:cs typeface="Arial" pitchFamily="34" charset="0"/>
                        </a:rPr>
                        <a:t>Revisión de cooperativas Región Cuautla y Jojutla</a:t>
                      </a:r>
                    </a:p>
                    <a:p>
                      <a:pPr marL="171450" marR="0" indent="-171450" algn="l" rtl="0">
                        <a:lnSpc>
                          <a:spcPct val="119000"/>
                        </a:lnSpc>
                        <a:spcBef>
                          <a:spcPts val="0"/>
                        </a:spcBef>
                        <a:spcAft>
                          <a:spcPts val="0"/>
                        </a:spcAft>
                        <a:buFont typeface="Wingdings" panose="05000000000000000000" pitchFamily="2" charset="2"/>
                        <a:buChar char="ü"/>
                      </a:pPr>
                      <a:r>
                        <a:rPr lang="es-ES" sz="1200" b="0" i="0" kern="1400" baseline="0" dirty="0">
                          <a:solidFill>
                            <a:srgbClr val="000000"/>
                          </a:solidFill>
                          <a:effectLst/>
                          <a:latin typeface="Candara" panose="020E0502030303020204" pitchFamily="34" charset="0"/>
                          <a:ea typeface="+mn-ea"/>
                          <a:cs typeface="Arial" pitchFamily="34" charset="0"/>
                        </a:rPr>
                        <a:t>Evaluación de permanencia</a:t>
                      </a:r>
                      <a:r>
                        <a:rPr lang="es-ES" sz="1200" b="1" i="0" kern="1400" dirty="0">
                          <a:solidFill>
                            <a:srgbClr val="000000"/>
                          </a:solidFill>
                          <a:effectLst/>
                          <a:latin typeface="Candara" panose="020E0502030303020204" pitchFamily="34" charset="0"/>
                        </a:rPr>
                        <a:t>  (2º. Año)</a:t>
                      </a:r>
                      <a:endParaRPr lang="es-ES" sz="12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5" name="24 CuadroTexto"/>
          <p:cNvSpPr txBox="1"/>
          <p:nvPr/>
        </p:nvSpPr>
        <p:spPr>
          <a:xfrm>
            <a:off x="4067944" y="4486270"/>
            <a:ext cx="4536504" cy="738664"/>
          </a:xfrm>
          <a:prstGeom prst="rect">
            <a:avLst/>
          </a:prstGeom>
          <a:noFill/>
        </p:spPr>
        <p:txBody>
          <a:bodyPr wrap="square" rtlCol="0">
            <a:spAutoFit/>
          </a:bodyPr>
          <a:lstStyle/>
          <a:p>
            <a:pPr algn="ctr"/>
            <a:r>
              <a:rPr lang="es-MX" sz="1400" b="1" spc="600" dirty="0"/>
              <a:t>CONSEJO TÉCNICO ESCOLAR</a:t>
            </a:r>
          </a:p>
          <a:p>
            <a:pPr algn="ctr"/>
            <a:r>
              <a:rPr lang="es-MX" sz="1400" b="1" spc="600" dirty="0"/>
              <a:t>(calendarización de zona)</a:t>
            </a:r>
          </a:p>
        </p:txBody>
      </p:sp>
      <p:pic>
        <p:nvPicPr>
          <p:cNvPr id="10" name="Imagen 9"/>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 name="CuadroTexto 1"/>
          <p:cNvSpPr txBox="1"/>
          <p:nvPr/>
        </p:nvSpPr>
        <p:spPr>
          <a:xfrm>
            <a:off x="1608138" y="2780928"/>
            <a:ext cx="5340126" cy="646331"/>
          </a:xfrm>
          <a:prstGeom prst="rect">
            <a:avLst/>
          </a:prstGeom>
          <a:noFill/>
        </p:spPr>
        <p:txBody>
          <a:bodyPr wrap="square" rtlCol="0">
            <a:spAutoFit/>
          </a:bodyPr>
          <a:lstStyle/>
          <a:p>
            <a:r>
              <a:rPr lang="es-MX" dirty="0"/>
              <a:t>           VISITA  A LAS            ESCUELAS                          SATE T M Y V</a:t>
            </a:r>
          </a:p>
        </p:txBody>
      </p:sp>
      <p:sp>
        <p:nvSpPr>
          <p:cNvPr id="5" name="CuadroTexto 4"/>
          <p:cNvSpPr txBox="1"/>
          <p:nvPr/>
        </p:nvSpPr>
        <p:spPr>
          <a:xfrm>
            <a:off x="1691680" y="3920642"/>
            <a:ext cx="3816424" cy="646331"/>
          </a:xfrm>
          <a:prstGeom prst="rect">
            <a:avLst/>
          </a:prstGeom>
          <a:noFill/>
        </p:spPr>
        <p:txBody>
          <a:bodyPr wrap="square" rtlCol="0">
            <a:spAutoFit/>
          </a:bodyPr>
          <a:lstStyle/>
          <a:p>
            <a:r>
              <a:rPr lang="es-MX" dirty="0"/>
              <a:t>VISITAS A LAS ESCUELAS SATE TM Y V</a:t>
            </a:r>
          </a:p>
        </p:txBody>
      </p:sp>
    </p:spTree>
    <p:extLst>
      <p:ext uri="{BB962C8B-B14F-4D97-AF65-F5344CB8AC3E}">
        <p14:creationId xmlns:p14="http://schemas.microsoft.com/office/powerpoint/2010/main" val="22781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6"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8" name="Rectangle 5"/>
          <p:cNvSpPr>
            <a:spLocks noChangeArrowheads="1"/>
          </p:cNvSpPr>
          <p:nvPr/>
        </p:nvSpPr>
        <p:spPr bwMode="auto">
          <a:xfrm>
            <a:off x="3456534" y="620688"/>
            <a:ext cx="2240298"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DICIEMBRE  2016</a:t>
            </a:r>
            <a:endParaRPr lang="es-ES" dirty="0">
              <a:latin typeface="Lucida Bright" panose="020406020505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810536367"/>
              </p:ext>
            </p:extLst>
          </p:nvPr>
        </p:nvGraphicFramePr>
        <p:xfrm>
          <a:off x="250826" y="1358899"/>
          <a:ext cx="8569326" cy="5424354"/>
        </p:xfrm>
        <a:graphic>
          <a:graphicData uri="http://schemas.openxmlformats.org/drawingml/2006/table">
            <a:tbl>
              <a:tblPr/>
              <a:tblGrid>
                <a:gridCol w="1226018">
                  <a:extLst>
                    <a:ext uri="{9D8B030D-6E8A-4147-A177-3AD203B41FA5}">
                      <a16:colId xmlns:a16="http://schemas.microsoft.com/office/drawing/2014/main" val="20000"/>
                    </a:ext>
                  </a:extLst>
                </a:gridCol>
                <a:gridCol w="1226018">
                  <a:extLst>
                    <a:ext uri="{9D8B030D-6E8A-4147-A177-3AD203B41FA5}">
                      <a16:colId xmlns:a16="http://schemas.microsoft.com/office/drawing/2014/main" val="20001"/>
                    </a:ext>
                  </a:extLst>
                </a:gridCol>
                <a:gridCol w="1226018">
                  <a:extLst>
                    <a:ext uri="{9D8B030D-6E8A-4147-A177-3AD203B41FA5}">
                      <a16:colId xmlns:a16="http://schemas.microsoft.com/office/drawing/2014/main" val="20002"/>
                    </a:ext>
                  </a:extLst>
                </a:gridCol>
                <a:gridCol w="1226018">
                  <a:extLst>
                    <a:ext uri="{9D8B030D-6E8A-4147-A177-3AD203B41FA5}">
                      <a16:colId xmlns:a16="http://schemas.microsoft.com/office/drawing/2014/main" val="20003"/>
                    </a:ext>
                  </a:extLst>
                </a:gridCol>
                <a:gridCol w="1217878">
                  <a:extLst>
                    <a:ext uri="{9D8B030D-6E8A-4147-A177-3AD203B41FA5}">
                      <a16:colId xmlns:a16="http://schemas.microsoft.com/office/drawing/2014/main" val="20004"/>
                    </a:ext>
                  </a:extLst>
                </a:gridCol>
                <a:gridCol w="1221358">
                  <a:extLst>
                    <a:ext uri="{9D8B030D-6E8A-4147-A177-3AD203B41FA5}">
                      <a16:colId xmlns:a16="http://schemas.microsoft.com/office/drawing/2014/main" val="20005"/>
                    </a:ext>
                  </a:extLst>
                </a:gridCol>
                <a:gridCol w="1226018">
                  <a:extLst>
                    <a:ext uri="{9D8B030D-6E8A-4147-A177-3AD203B41FA5}">
                      <a16:colId xmlns:a16="http://schemas.microsoft.com/office/drawing/2014/main" val="20006"/>
                    </a:ext>
                  </a:extLst>
                </a:gridCol>
              </a:tblGrid>
              <a:tr h="399352">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54788">
                <a:tc gridSpan="4">
                  <a:txBody>
                    <a:bodyPr/>
                    <a:lstStyle/>
                    <a:p>
                      <a:pPr marR="0" indent="0" algn="l" rtl="0">
                        <a:lnSpc>
                          <a:spcPct val="119000"/>
                        </a:lnSpc>
                        <a:spcBef>
                          <a:spcPts val="0"/>
                        </a:spcBef>
                        <a:spcAft>
                          <a:spcPts val="0"/>
                        </a:spcAft>
                      </a:pPr>
                      <a:r>
                        <a:rPr lang="es-ES" sz="110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100" b="0" i="0" kern="1400" baseline="0" dirty="0">
                          <a:solidFill>
                            <a:srgbClr val="000000"/>
                          </a:solidFill>
                          <a:effectLst/>
                          <a:latin typeface="Candara" panose="020E0502030303020204" pitchFamily="34" charset="0"/>
                          <a:cs typeface="Arial" pitchFamily="34" charset="0"/>
                        </a:rPr>
                        <a:t>Informe primer trimestre seguridad escolar (1-15)</a:t>
                      </a:r>
                    </a:p>
                    <a:p>
                      <a:pPr marL="171450" marR="0" indent="-171450" algn="l" rtl="0">
                        <a:lnSpc>
                          <a:spcPct val="119000"/>
                        </a:lnSpc>
                        <a:spcBef>
                          <a:spcPts val="0"/>
                        </a:spcBef>
                        <a:spcAft>
                          <a:spcPts val="0"/>
                        </a:spcAft>
                        <a:buFont typeface="Wingdings" panose="05000000000000000000" pitchFamily="2" charset="2"/>
                        <a:buChar char="ü"/>
                      </a:pPr>
                      <a:r>
                        <a:rPr lang="es-ES" sz="1100" b="0" i="0" kern="1400" baseline="0" dirty="0">
                          <a:solidFill>
                            <a:srgbClr val="000000"/>
                          </a:solidFill>
                          <a:effectLst/>
                          <a:latin typeface="Candara" panose="020E0502030303020204" pitchFamily="34" charset="0"/>
                          <a:cs typeface="Arial" pitchFamily="34" charset="0"/>
                        </a:rPr>
                        <a:t>Reporte de recorrido de seguridad e higiene en el trabajo</a:t>
                      </a:r>
                    </a:p>
                    <a:p>
                      <a:pPr marL="171450" marR="0" indent="-171450" algn="l" rtl="0">
                        <a:lnSpc>
                          <a:spcPct val="119000"/>
                        </a:lnSpc>
                        <a:spcBef>
                          <a:spcPts val="0"/>
                        </a:spcBef>
                        <a:spcAft>
                          <a:spcPts val="0"/>
                        </a:spcAft>
                        <a:buFont typeface="Wingdings" panose="05000000000000000000" pitchFamily="2" charset="2"/>
                        <a:buChar char="ü"/>
                      </a:pPr>
                      <a:r>
                        <a:rPr lang="es-ES" sz="1100" b="0" i="0" kern="1400" dirty="0">
                          <a:solidFill>
                            <a:srgbClr val="000000"/>
                          </a:solidFill>
                          <a:effectLst/>
                          <a:latin typeface="Candara" panose="020E0502030303020204" pitchFamily="34" charset="0"/>
                          <a:cs typeface="Arial" pitchFamily="34" charset="0"/>
                        </a:rPr>
                        <a:t>Revisión</a:t>
                      </a:r>
                      <a:r>
                        <a:rPr lang="es-ES" sz="1100" b="0" i="0" kern="1400" baseline="0" dirty="0">
                          <a:solidFill>
                            <a:srgbClr val="000000"/>
                          </a:solidFill>
                          <a:effectLst/>
                          <a:latin typeface="Candara" panose="020E0502030303020204" pitchFamily="34" charset="0"/>
                          <a:cs typeface="Arial" pitchFamily="34" charset="0"/>
                        </a:rPr>
                        <a:t> de cooperativas Región Cuernavaca</a:t>
                      </a:r>
                      <a:endParaRPr lang="es-ES" sz="11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dirty="0">
                          <a:solidFill>
                            <a:srgbClr val="000000"/>
                          </a:solidFill>
                          <a:effectLst/>
                          <a:latin typeface="Candara" panose="020E0502030303020204" pitchFamily="34" charset="0"/>
                          <a:ea typeface="+mn-ea"/>
                          <a:cs typeface="+mn-cs"/>
                        </a:rPr>
                        <a:t>ENTREGA DE ACTIVIDADES</a:t>
                      </a:r>
                      <a:r>
                        <a:rPr lang="es-ES" sz="800"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i="0" kern="1400" baseline="0" dirty="0">
                          <a:solidFill>
                            <a:srgbClr val="000000"/>
                          </a:solidFill>
                          <a:effectLst/>
                          <a:latin typeface="Candara" panose="020E0502030303020204" pitchFamily="34" charset="0"/>
                          <a:ea typeface="+mn-ea"/>
                          <a:cs typeface="+mn-cs"/>
                        </a:rPr>
                        <a:t>DIGITA</a:t>
                      </a:r>
                      <a:r>
                        <a:rPr lang="es-ES" sz="1000" i="0" kern="1400" baseline="0" dirty="0">
                          <a:solidFill>
                            <a:srgbClr val="000000"/>
                          </a:solidFill>
                          <a:effectLst/>
                          <a:latin typeface="Candara" panose="020E0502030303020204" pitchFamily="34" charset="0"/>
                          <a:ea typeface="+mn-ea"/>
                          <a:cs typeface="+mn-cs"/>
                        </a:rPr>
                        <a:t>L</a:t>
                      </a:r>
                      <a:endParaRPr lang="es-ES" sz="1000" i="0" kern="1400" dirty="0">
                        <a:solidFill>
                          <a:srgbClr val="000000"/>
                        </a:solidFill>
                        <a:effectLst/>
                        <a:latin typeface="Candara" panose="020E0502030303020204" pitchFamily="34" charset="0"/>
                        <a:ea typeface="+mn-ea"/>
                        <a:cs typeface="+mn-cs"/>
                      </a:endParaRP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478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4</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5</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6</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8</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10</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47941">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11</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12</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13</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REUNIÓN DE ANÁLISIS DE LOS</a:t>
                      </a:r>
                      <a:r>
                        <a:rPr lang="es-ES" sz="1000" b="1" i="0" kern="1400" baseline="0" dirty="0">
                          <a:solidFill>
                            <a:srgbClr val="000000"/>
                          </a:solidFill>
                          <a:effectLst/>
                          <a:latin typeface="Candara" panose="020E0502030303020204" pitchFamily="34" charset="0"/>
                        </a:rPr>
                        <a:t> INFORME CUERNAVACA</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lang="es-ES" sz="1000" b="1" i="0" kern="1400" dirty="0">
                          <a:solidFill>
                            <a:srgbClr val="000000"/>
                          </a:solidFill>
                          <a:effectLst/>
                          <a:latin typeface="Candara" panose="020E0502030303020204" pitchFamily="34" charset="0"/>
                        </a:rPr>
                        <a:t>14</a:t>
                      </a:r>
                    </a:p>
                    <a:p>
                      <a:pPr marL="0" marR="0" lvl="0" indent="0" algn="r" defTabSz="914400" rtl="0" eaLnBrk="1" fontAlgn="auto" latinLnBrk="0" hangingPunct="1">
                        <a:lnSpc>
                          <a:spcPct val="119000"/>
                        </a:lnSpc>
                        <a:spcBef>
                          <a:spcPts val="0"/>
                        </a:spcBef>
                        <a:spcAft>
                          <a:spcPts val="0"/>
                        </a:spcAft>
                        <a:buClrTx/>
                        <a:buSzTx/>
                        <a:buFontTx/>
                        <a:buNone/>
                        <a:tabLst/>
                        <a:defRPr/>
                      </a:pPr>
                      <a:r>
                        <a:rPr lang="es-ES" sz="1000" b="1" i="0" kern="1400" dirty="0">
                          <a:solidFill>
                            <a:srgbClr val="000000"/>
                          </a:solidFill>
                          <a:effectLst/>
                          <a:latin typeface="Candara" panose="020E0502030303020204" pitchFamily="34" charset="0"/>
                        </a:rPr>
                        <a:t>REUNIÓN DE ANÁLISIS DE LOS</a:t>
                      </a:r>
                      <a:r>
                        <a:rPr lang="es-ES" sz="1000" b="1" i="0" kern="1400" baseline="0" dirty="0">
                          <a:solidFill>
                            <a:srgbClr val="000000"/>
                          </a:solidFill>
                          <a:effectLst/>
                          <a:latin typeface="Candara" panose="020E0502030303020204" pitchFamily="34" charset="0"/>
                        </a:rPr>
                        <a:t> INFORMES</a:t>
                      </a:r>
                      <a:endParaRPr lang="es-ES" sz="10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i="1" kern="1400" dirty="0">
                          <a:solidFill>
                            <a:srgbClr val="000000"/>
                          </a:solidFill>
                          <a:effectLst/>
                          <a:latin typeface="Candara" panose="020E0502030303020204" pitchFamily="34" charset="0"/>
                        </a:rPr>
                        <a:t>JOJUTLA</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15</a:t>
                      </a:r>
                    </a:p>
                    <a:p>
                      <a:pPr marL="0" marR="0" lvl="0" indent="0" algn="r" defTabSz="914400" rtl="0" eaLnBrk="1" fontAlgn="auto" latinLnBrk="0" hangingPunct="1">
                        <a:lnSpc>
                          <a:spcPct val="119000"/>
                        </a:lnSpc>
                        <a:spcBef>
                          <a:spcPts val="0"/>
                        </a:spcBef>
                        <a:spcAft>
                          <a:spcPts val="0"/>
                        </a:spcAft>
                        <a:buClrTx/>
                        <a:buSzTx/>
                        <a:buFontTx/>
                        <a:buNone/>
                        <a:tabLst/>
                        <a:defRPr/>
                      </a:pPr>
                      <a:r>
                        <a:rPr lang="es-ES" sz="1000" b="1" i="0" kern="1400" dirty="0">
                          <a:solidFill>
                            <a:srgbClr val="000000"/>
                          </a:solidFill>
                          <a:effectLst/>
                          <a:latin typeface="Candara" panose="020E0502030303020204" pitchFamily="34" charset="0"/>
                        </a:rPr>
                        <a:t>REUNIÓN DE ANÁLISIS DE LOS</a:t>
                      </a:r>
                      <a:r>
                        <a:rPr lang="es-ES" sz="1000" b="1" i="0" kern="1400" baseline="0" dirty="0">
                          <a:solidFill>
                            <a:srgbClr val="000000"/>
                          </a:solidFill>
                          <a:effectLst/>
                          <a:latin typeface="Candara" panose="020E0502030303020204" pitchFamily="34" charset="0"/>
                        </a:rPr>
                        <a:t> INFORMES</a:t>
                      </a:r>
                      <a:endParaRPr lang="es-ES" sz="10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i="1" kern="1400" dirty="0">
                          <a:solidFill>
                            <a:srgbClr val="000000"/>
                          </a:solidFill>
                          <a:effectLst/>
                          <a:latin typeface="Candara" panose="020E0502030303020204" pitchFamily="34" charset="0"/>
                        </a:rPr>
                        <a:t>CUAUTLA</a:t>
                      </a: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16</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17</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5478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18</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20</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22</a:t>
                      </a:r>
                    </a:p>
                    <a:p>
                      <a:pPr marR="0" indent="0" algn="r" rtl="0">
                        <a:lnSpc>
                          <a:spcPct val="119000"/>
                        </a:lnSpc>
                        <a:spcBef>
                          <a:spcPts val="0"/>
                        </a:spcBef>
                        <a:spcAft>
                          <a:spcPts val="0"/>
                        </a:spcAft>
                      </a:pPr>
                      <a:r>
                        <a:rPr lang="es-ES" sz="1200" b="1" i="0" kern="1400" dirty="0">
                          <a:solidFill>
                            <a:srgbClr val="000000"/>
                          </a:solidFill>
                          <a:effectLst/>
                          <a:latin typeface="Candara" panose="020E0502030303020204" pitchFamily="34" charset="0"/>
                        </a:rPr>
                        <a:t>CONVIVIOS NAVIDEÑOS</a:t>
                      </a:r>
                      <a:endParaRPr lang="es-ES" sz="12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23</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24</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5478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25</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26</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27</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endParaRPr lang="es-ES" sz="100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30</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0" name="19 CuadroTexto"/>
          <p:cNvSpPr txBox="1"/>
          <p:nvPr/>
        </p:nvSpPr>
        <p:spPr>
          <a:xfrm>
            <a:off x="6372200" y="4979783"/>
            <a:ext cx="1197502" cy="307777"/>
          </a:xfrm>
          <a:prstGeom prst="rect">
            <a:avLst/>
          </a:prstGeom>
          <a:noFill/>
        </p:spPr>
        <p:txBody>
          <a:bodyPr wrap="square" rtlCol="0">
            <a:spAutoFit/>
          </a:bodyPr>
          <a:lstStyle/>
          <a:p>
            <a:pPr algn="ctr"/>
            <a:r>
              <a:rPr lang="es-MX" sz="1400" b="1" dirty="0">
                <a:latin typeface="Candara" panose="020E0502030303020204" pitchFamily="34" charset="0"/>
              </a:rPr>
              <a:t>VACACIONES</a:t>
            </a:r>
          </a:p>
        </p:txBody>
      </p:sp>
      <p:sp>
        <p:nvSpPr>
          <p:cNvPr id="21" name="20 CuadroTexto"/>
          <p:cNvSpPr txBox="1"/>
          <p:nvPr/>
        </p:nvSpPr>
        <p:spPr>
          <a:xfrm>
            <a:off x="1952569" y="5919378"/>
            <a:ext cx="5427743" cy="400110"/>
          </a:xfrm>
          <a:prstGeom prst="rect">
            <a:avLst/>
          </a:prstGeom>
          <a:noFill/>
        </p:spPr>
        <p:txBody>
          <a:bodyPr wrap="square" rtlCol="0">
            <a:spAutoFit/>
          </a:bodyPr>
          <a:lstStyle/>
          <a:p>
            <a:pPr algn="ctr"/>
            <a:r>
              <a:rPr lang="es-MX" sz="2000" b="1" spc="3000" dirty="0">
                <a:latin typeface="Candara" panose="020E0502030303020204" pitchFamily="34" charset="0"/>
              </a:rPr>
              <a:t>VACACIONES</a:t>
            </a:r>
          </a:p>
        </p:txBody>
      </p:sp>
      <p:pic>
        <p:nvPicPr>
          <p:cNvPr id="12" name="Imagen 11"/>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3" name="CuadroTexto 2"/>
          <p:cNvSpPr txBox="1"/>
          <p:nvPr/>
        </p:nvSpPr>
        <p:spPr>
          <a:xfrm>
            <a:off x="1952569" y="2931534"/>
            <a:ext cx="5211719" cy="369332"/>
          </a:xfrm>
          <a:prstGeom prst="rect">
            <a:avLst/>
          </a:prstGeom>
          <a:noFill/>
        </p:spPr>
        <p:txBody>
          <a:bodyPr wrap="square" rtlCol="0">
            <a:spAutoFit/>
          </a:bodyPr>
          <a:lstStyle/>
          <a:p>
            <a:r>
              <a:rPr lang="es-MX" dirty="0"/>
              <a:t>1º.INFORME DE VISITAS A LAS ESCUELAS</a:t>
            </a:r>
          </a:p>
        </p:txBody>
      </p:sp>
      <p:graphicFrame>
        <p:nvGraphicFramePr>
          <p:cNvPr id="5" name="Objeto 4">
            <a:hlinkClick r:id="" action="ppaction://ole?verb=0"/>
          </p:cNvPr>
          <p:cNvGraphicFramePr>
            <a:graphicFrameLocks noChangeAspect="1"/>
          </p:cNvGraphicFramePr>
          <p:nvPr>
            <p:extLst>
              <p:ext uri="{D42A27DB-BD31-4B8C-83A1-F6EECF244321}">
                <p14:modId xmlns:p14="http://schemas.microsoft.com/office/powerpoint/2010/main" val="1880132330"/>
              </p:ext>
            </p:extLst>
          </p:nvPr>
        </p:nvGraphicFramePr>
        <p:xfrm>
          <a:off x="92075" y="92075"/>
          <a:ext cx="2381250" cy="1785938"/>
        </p:xfrm>
        <a:graphic>
          <a:graphicData uri="http://schemas.openxmlformats.org/presentationml/2006/ole">
            <mc:AlternateContent xmlns:mc="http://schemas.openxmlformats.org/markup-compatibility/2006">
              <mc:Choice xmlns:v="urn:schemas-microsoft-com:vml" Requires="v">
                <p:oleObj spid="_x0000_s1030" name="Presentation" r:id="rId6" imgW="2381400" imgH="1785960" progId="PowerPoint.Show.12">
                  <p:embed/>
                </p:oleObj>
              </mc:Choice>
              <mc:Fallback>
                <p:oleObj name="Presentation" r:id="rId6" imgW="2381400" imgH="1785960" progId="PowerPoint.Show.12">
                  <p:embed/>
                  <p:pic>
                    <p:nvPicPr>
                      <p:cNvPr id="0" name=""/>
                      <p:cNvPicPr/>
                      <p:nvPr/>
                    </p:nvPicPr>
                    <p:blipFill>
                      <a:blip r:embed="rId7"/>
                      <a:stretch>
                        <a:fillRect/>
                      </a:stretch>
                    </p:blipFill>
                    <p:spPr>
                      <a:xfrm>
                        <a:off x="92075" y="92075"/>
                        <a:ext cx="2381250" cy="1785938"/>
                      </a:xfrm>
                      <a:prstGeom prst="rect">
                        <a:avLst/>
                      </a:prstGeom>
                    </p:spPr>
                  </p:pic>
                </p:oleObj>
              </mc:Fallback>
            </mc:AlternateContent>
          </a:graphicData>
        </a:graphic>
      </p:graphicFrame>
    </p:spTree>
    <p:extLst>
      <p:ext uri="{BB962C8B-B14F-4D97-AF65-F5344CB8AC3E}">
        <p14:creationId xmlns:p14="http://schemas.microsoft.com/office/powerpoint/2010/main" val="390438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3672558" y="634206"/>
            <a:ext cx="1808250"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ENERO   2017</a:t>
            </a:r>
            <a:endParaRPr lang="es-ES" dirty="0">
              <a:latin typeface="Lucida Bright" panose="020406020505050203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101745141"/>
              </p:ext>
            </p:extLst>
          </p:nvPr>
        </p:nvGraphicFramePr>
        <p:xfrm>
          <a:off x="224225" y="1210843"/>
          <a:ext cx="8712966" cy="5458378"/>
        </p:xfrm>
        <a:graphic>
          <a:graphicData uri="http://schemas.openxmlformats.org/drawingml/2006/table">
            <a:tbl>
              <a:tblPr/>
              <a:tblGrid>
                <a:gridCol w="1246569">
                  <a:extLst>
                    <a:ext uri="{9D8B030D-6E8A-4147-A177-3AD203B41FA5}">
                      <a16:colId xmlns:a16="http://schemas.microsoft.com/office/drawing/2014/main" val="20000"/>
                    </a:ext>
                  </a:extLst>
                </a:gridCol>
                <a:gridCol w="1246569">
                  <a:extLst>
                    <a:ext uri="{9D8B030D-6E8A-4147-A177-3AD203B41FA5}">
                      <a16:colId xmlns:a16="http://schemas.microsoft.com/office/drawing/2014/main" val="20001"/>
                    </a:ext>
                  </a:extLst>
                </a:gridCol>
                <a:gridCol w="1246569">
                  <a:extLst>
                    <a:ext uri="{9D8B030D-6E8A-4147-A177-3AD203B41FA5}">
                      <a16:colId xmlns:a16="http://schemas.microsoft.com/office/drawing/2014/main" val="20002"/>
                    </a:ext>
                  </a:extLst>
                </a:gridCol>
                <a:gridCol w="1246569">
                  <a:extLst>
                    <a:ext uri="{9D8B030D-6E8A-4147-A177-3AD203B41FA5}">
                      <a16:colId xmlns:a16="http://schemas.microsoft.com/office/drawing/2014/main" val="20003"/>
                    </a:ext>
                  </a:extLst>
                </a:gridCol>
                <a:gridCol w="1238291">
                  <a:extLst>
                    <a:ext uri="{9D8B030D-6E8A-4147-A177-3AD203B41FA5}">
                      <a16:colId xmlns:a16="http://schemas.microsoft.com/office/drawing/2014/main" val="20004"/>
                    </a:ext>
                  </a:extLst>
                </a:gridCol>
                <a:gridCol w="1241830">
                  <a:extLst>
                    <a:ext uri="{9D8B030D-6E8A-4147-A177-3AD203B41FA5}">
                      <a16:colId xmlns:a16="http://schemas.microsoft.com/office/drawing/2014/main" val="20005"/>
                    </a:ext>
                  </a:extLst>
                </a:gridCol>
                <a:gridCol w="1246569">
                  <a:extLst>
                    <a:ext uri="{9D8B030D-6E8A-4147-A177-3AD203B41FA5}">
                      <a16:colId xmlns:a16="http://schemas.microsoft.com/office/drawing/2014/main" val="20006"/>
                    </a:ext>
                  </a:extLst>
                </a:gridCol>
              </a:tblGrid>
              <a:tr h="423017">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53124">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a:t>
                      </a:r>
                    </a:p>
                    <a:p>
                      <a:pPr marL="0" marR="0" indent="0" algn="ctr" defTabSz="914400" rtl="0" eaLnBrk="1" fontAlgn="auto" latinLnBrk="0" hangingPunct="1">
                        <a:lnSpc>
                          <a:spcPct val="119000"/>
                        </a:lnSpc>
                        <a:spcBef>
                          <a:spcPts val="0"/>
                        </a:spcBef>
                        <a:spcAft>
                          <a:spcPts val="0"/>
                        </a:spcAft>
                        <a:buClrTx/>
                        <a:buSzTx/>
                        <a:buFontTx/>
                        <a:buNone/>
                        <a:tabLst/>
                        <a:defRPr/>
                      </a:pPr>
                      <a:endParaRPr lang="es-ES" sz="600" b="1" i="0" kern="1400" dirty="0">
                        <a:solidFill>
                          <a:srgbClr val="000000"/>
                        </a:solidFill>
                        <a:effectLst/>
                        <a:latin typeface="Candara" panose="020E0502030303020204" pitchFamily="34" charset="0"/>
                        <a:cs typeface="Arial"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4</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5</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6</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0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9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136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8</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9</a:t>
                      </a:r>
                    </a:p>
                    <a:p>
                      <a:pPr marR="0" indent="0" algn="r" rtl="0">
                        <a:lnSpc>
                          <a:spcPct val="119000"/>
                        </a:lnSpc>
                        <a:spcBef>
                          <a:spcPts val="0"/>
                        </a:spcBef>
                        <a:spcAft>
                          <a:spcPts val="0"/>
                        </a:spcAft>
                      </a:pPr>
                      <a:endParaRPr lang="es-ES" sz="1000" b="1" i="0" kern="1400" dirty="0">
                        <a:solidFill>
                          <a:srgbClr val="000000"/>
                        </a:solidFill>
                        <a:effectLst/>
                        <a:latin typeface="Candara" panose="020E0502030303020204" pitchFamily="34" charset="0"/>
                      </a:endParaRPr>
                    </a:p>
                    <a:p>
                      <a:pPr marR="0" indent="0" algn="ctr" rtl="0">
                        <a:lnSpc>
                          <a:spcPct val="119000"/>
                        </a:lnSpc>
                        <a:spcBef>
                          <a:spcPts val="0"/>
                        </a:spcBef>
                        <a:spcAft>
                          <a:spcPts val="0"/>
                        </a:spcAft>
                      </a:pPr>
                      <a:r>
                        <a:rPr lang="es-ES" sz="900" b="1" i="0" kern="1400" dirty="0">
                          <a:solidFill>
                            <a:srgbClr val="000000"/>
                          </a:solidFill>
                          <a:effectLst/>
                          <a:latin typeface="Candara" panose="020E0502030303020204" pitchFamily="34" charset="0"/>
                          <a:cs typeface="Arial" pitchFamily="34" charset="0"/>
                        </a:rPr>
                        <a:t>REPORTE DE REANUDACIÓN DE LABORES DIGITAL</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10</a:t>
                      </a:r>
                    </a:p>
                    <a:p>
                      <a:pPr marR="0" indent="0" algn="r" rtl="0">
                        <a:lnSpc>
                          <a:spcPct val="119000"/>
                        </a:lnSpc>
                        <a:spcBef>
                          <a:spcPts val="0"/>
                        </a:spcBef>
                        <a:spcAft>
                          <a:spcPts val="0"/>
                        </a:spcAft>
                      </a:pPr>
                      <a:endParaRPr lang="es-ES" sz="1000" b="1" i="0" kern="1400" dirty="0">
                        <a:solidFill>
                          <a:srgbClr val="000000"/>
                        </a:solidFill>
                        <a:effectLst/>
                        <a:latin typeface="Candara" panose="020E0502030303020204" pitchFamily="34" charset="0"/>
                      </a:endParaRPr>
                    </a:p>
                    <a:p>
                      <a:pPr marL="0" marR="0" indent="0" algn="ctr" defTabSz="914400" rtl="0" eaLnBrk="1" fontAlgn="auto" latinLnBrk="0" hangingPunct="1">
                        <a:lnSpc>
                          <a:spcPct val="119000"/>
                        </a:lnSpc>
                        <a:spcBef>
                          <a:spcPts val="0"/>
                        </a:spcBef>
                        <a:spcAft>
                          <a:spcPts val="0"/>
                        </a:spcAft>
                        <a:buClrTx/>
                        <a:buSzTx/>
                        <a:buFontTx/>
                        <a:buNone/>
                        <a:tabLst/>
                        <a:defRPr/>
                      </a:pPr>
                      <a:r>
                        <a:rPr lang="es-ES" sz="800" b="1" i="0" kern="1400" dirty="0">
                          <a:solidFill>
                            <a:srgbClr val="000000"/>
                          </a:solidFill>
                          <a:effectLst/>
                          <a:latin typeface="Candara" panose="020E0502030303020204" pitchFamily="34" charset="0"/>
                          <a:ea typeface="+mn-ea"/>
                          <a:cs typeface="+mn-cs"/>
                        </a:rPr>
                        <a:t>ENTREGA DE ACTIVIDADES</a:t>
                      </a:r>
                      <a:r>
                        <a:rPr lang="es-ES" sz="800" b="1"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800" b="1" i="0" kern="1400" baseline="0" dirty="0">
                          <a:solidFill>
                            <a:srgbClr val="000000"/>
                          </a:solidFill>
                          <a:effectLst/>
                          <a:latin typeface="Candara" panose="020E0502030303020204" pitchFamily="34" charset="0"/>
                          <a:ea typeface="+mn-ea"/>
                          <a:cs typeface="+mn-cs"/>
                        </a:rPr>
                        <a:t>DIGITAL</a:t>
                      </a:r>
                      <a:endParaRPr lang="es-ES" sz="800" b="1" i="0" kern="1400" dirty="0">
                        <a:solidFill>
                          <a:srgbClr val="000000"/>
                        </a:solidFill>
                        <a:effectLst/>
                        <a:latin typeface="Candara" panose="020E0502030303020204" pitchFamily="34" charset="0"/>
                        <a:ea typeface="+mn-ea"/>
                        <a:cs typeface="+mn-cs"/>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12</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13</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14</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4116">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15</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16</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19</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20</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11368">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22</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CONSEJO TÉCNICO DE ZONA</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23</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24</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25</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26</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27</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28</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55385">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29</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30</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31</a:t>
                      </a:r>
                      <a:endParaRPr lang="es-ES" sz="100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marR="0" indent="0" algn="l" rtl="0">
                        <a:lnSpc>
                          <a:spcPct val="119000"/>
                        </a:lnSpc>
                        <a:spcBef>
                          <a:spcPts val="0"/>
                        </a:spcBef>
                        <a:spcAft>
                          <a:spcPts val="0"/>
                        </a:spcAft>
                      </a:pPr>
                      <a:r>
                        <a:rPr lang="es-ES" sz="100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000" b="0" i="0" kern="1400" dirty="0">
                          <a:solidFill>
                            <a:srgbClr val="000000"/>
                          </a:solidFill>
                          <a:effectLst/>
                          <a:latin typeface="Candara" panose="020E0502030303020204" pitchFamily="34" charset="0"/>
                          <a:cs typeface="Arial" pitchFamily="34" charset="0"/>
                        </a:rPr>
                        <a:t>Revisión</a:t>
                      </a:r>
                      <a:r>
                        <a:rPr lang="es-ES" sz="1000" b="0" i="0" kern="1400" baseline="0" dirty="0">
                          <a:solidFill>
                            <a:srgbClr val="000000"/>
                          </a:solidFill>
                          <a:effectLst/>
                          <a:latin typeface="Candara" panose="020E0502030303020204" pitchFamily="34" charset="0"/>
                          <a:cs typeface="Arial" pitchFamily="34" charset="0"/>
                        </a:rPr>
                        <a:t> de cooperativas Región Cuautla y Jojutla</a:t>
                      </a:r>
                    </a:p>
                    <a:p>
                      <a:pPr marL="171450" marR="0" indent="-171450" algn="l" rtl="0">
                        <a:lnSpc>
                          <a:spcPct val="119000"/>
                        </a:lnSpc>
                        <a:spcBef>
                          <a:spcPts val="0"/>
                        </a:spcBef>
                        <a:spcAft>
                          <a:spcPts val="0"/>
                        </a:spcAft>
                        <a:buFont typeface="Wingdings" panose="05000000000000000000" pitchFamily="2" charset="2"/>
                        <a:buChar char="ü"/>
                      </a:pPr>
                      <a:r>
                        <a:rPr lang="es-ES" sz="1000" b="0" i="0" kern="1400" baseline="0" dirty="0">
                          <a:solidFill>
                            <a:srgbClr val="000000"/>
                          </a:solidFill>
                          <a:effectLst/>
                          <a:latin typeface="Candara" panose="020E0502030303020204" pitchFamily="34" charset="0"/>
                          <a:cs typeface="Arial" pitchFamily="34" charset="0"/>
                        </a:rPr>
                        <a:t>Entrega de datos estadísticos 2° bimestre (2-9)</a:t>
                      </a:r>
                      <a:endParaRPr lang="es-ES" sz="1000" b="0" i="0" kern="1400" dirty="0">
                        <a:solidFill>
                          <a:srgbClr val="000000"/>
                        </a:solidFill>
                        <a:effectLst/>
                        <a:latin typeface="Candara" panose="020E0502030303020204" pitchFamily="34" charset="0"/>
                        <a:cs typeface="Arial" pitchFamily="34" charset="0"/>
                      </a:endParaRPr>
                    </a:p>
                    <a:p>
                      <a:pPr marL="171450" marR="0" indent="-171450" algn="l" rtl="0">
                        <a:lnSpc>
                          <a:spcPct val="119000"/>
                        </a:lnSpc>
                        <a:spcBef>
                          <a:spcPts val="0"/>
                        </a:spcBef>
                        <a:spcAft>
                          <a:spcPts val="0"/>
                        </a:spcAft>
                        <a:buFont typeface="Wingdings" panose="05000000000000000000" pitchFamily="2" charset="2"/>
                        <a:buChar char="ü"/>
                      </a:pPr>
                      <a:r>
                        <a:rPr lang="es-ES" sz="1000" b="0" i="0" kern="1400" dirty="0">
                          <a:solidFill>
                            <a:srgbClr val="000000"/>
                          </a:solidFill>
                          <a:effectLst/>
                          <a:latin typeface="Candara" panose="020E0502030303020204" pitchFamily="34" charset="0"/>
                          <a:cs typeface="Arial" pitchFamily="34" charset="0"/>
                        </a:rPr>
                        <a:t>Revisión de plantillas de personal (16-27)</a:t>
                      </a:r>
                    </a:p>
                    <a:p>
                      <a:pPr marL="171450" marR="0" indent="-171450" algn="l" rtl="0">
                        <a:lnSpc>
                          <a:spcPct val="119000"/>
                        </a:lnSpc>
                        <a:spcBef>
                          <a:spcPts val="0"/>
                        </a:spcBef>
                        <a:spcAft>
                          <a:spcPts val="0"/>
                        </a:spcAft>
                        <a:buFont typeface="Wingdings" panose="05000000000000000000" pitchFamily="2" charset="2"/>
                        <a:buChar char="ü"/>
                      </a:pPr>
                      <a:r>
                        <a:rPr lang="es-ES" sz="1000" b="0" i="0" kern="1400" dirty="0">
                          <a:solidFill>
                            <a:srgbClr val="000000"/>
                          </a:solidFill>
                          <a:effectLst/>
                          <a:latin typeface="Candara" panose="020E0502030303020204" pitchFamily="34" charset="0"/>
                          <a:cs typeface="Arial" pitchFamily="34" charset="0"/>
                        </a:rPr>
                        <a:t>Entrega de formatos E2 prospera cuatrimestre septiembre-diciembre</a:t>
                      </a:r>
                    </a:p>
                    <a:p>
                      <a:pPr marL="171450" marR="0" indent="-171450" algn="l" rtl="0">
                        <a:lnSpc>
                          <a:spcPct val="119000"/>
                        </a:lnSpc>
                        <a:spcBef>
                          <a:spcPts val="0"/>
                        </a:spcBef>
                        <a:spcAft>
                          <a:spcPts val="0"/>
                        </a:spcAft>
                        <a:buFont typeface="Wingdings" panose="05000000000000000000" pitchFamily="2" charset="2"/>
                        <a:buChar char="ü"/>
                      </a:pPr>
                      <a:r>
                        <a:rPr lang="es-ES" sz="1000" b="0" i="0" kern="1400" dirty="0">
                          <a:solidFill>
                            <a:srgbClr val="000000"/>
                          </a:solidFill>
                          <a:effectLst/>
                          <a:latin typeface="Candara" panose="020E0502030303020204" pitchFamily="34" charset="0"/>
                          <a:cs typeface="Arial" pitchFamily="34" charset="0"/>
                        </a:rPr>
                        <a:t>Certificación electrónica prospera (2-20)</a:t>
                      </a: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7" name="16 CuadroTexto"/>
          <p:cNvSpPr txBox="1"/>
          <p:nvPr/>
        </p:nvSpPr>
        <p:spPr>
          <a:xfrm>
            <a:off x="1655846" y="4797152"/>
            <a:ext cx="5913194" cy="584775"/>
          </a:xfrm>
          <a:prstGeom prst="rect">
            <a:avLst/>
          </a:prstGeom>
          <a:noFill/>
        </p:spPr>
        <p:txBody>
          <a:bodyPr wrap="square" rtlCol="0">
            <a:spAutoFit/>
          </a:bodyPr>
          <a:lstStyle/>
          <a:p>
            <a:pPr algn="ctr"/>
            <a:r>
              <a:rPr lang="es-MX" sz="1600" b="1" spc="1000" dirty="0">
                <a:latin typeface="Candara" panose="020E0502030303020204" pitchFamily="34" charset="0"/>
              </a:rPr>
              <a:t>CONSEJO TÉCNICO ESCOLAR</a:t>
            </a:r>
          </a:p>
          <a:p>
            <a:pPr algn="ctr"/>
            <a:r>
              <a:rPr lang="es-MX" sz="1600" b="1" spc="1000" dirty="0">
                <a:latin typeface="Candara" panose="020E0502030303020204" pitchFamily="34" charset="0"/>
              </a:rPr>
              <a:t>(calendarización de zona)</a:t>
            </a:r>
          </a:p>
        </p:txBody>
      </p:sp>
      <p:pic>
        <p:nvPicPr>
          <p:cNvPr id="9" name="Imagen 8"/>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13" name="19 CuadroTexto"/>
          <p:cNvSpPr txBox="1"/>
          <p:nvPr/>
        </p:nvSpPr>
        <p:spPr>
          <a:xfrm>
            <a:off x="2054040" y="1916832"/>
            <a:ext cx="4030128" cy="400110"/>
          </a:xfrm>
          <a:prstGeom prst="rect">
            <a:avLst/>
          </a:prstGeom>
          <a:noFill/>
        </p:spPr>
        <p:txBody>
          <a:bodyPr wrap="square" rtlCol="0">
            <a:spAutoFit/>
          </a:bodyPr>
          <a:lstStyle/>
          <a:p>
            <a:pPr algn="ctr"/>
            <a:r>
              <a:rPr lang="es-MX" sz="2000" b="1" spc="1800" dirty="0">
                <a:latin typeface="Candara" panose="020E0502030303020204" pitchFamily="34" charset="0"/>
              </a:rPr>
              <a:t>VACACIONES</a:t>
            </a:r>
          </a:p>
        </p:txBody>
      </p:sp>
      <p:sp>
        <p:nvSpPr>
          <p:cNvPr id="2" name="CuadroTexto 1"/>
          <p:cNvSpPr txBox="1"/>
          <p:nvPr/>
        </p:nvSpPr>
        <p:spPr>
          <a:xfrm>
            <a:off x="1835696" y="3813681"/>
            <a:ext cx="3960440" cy="1200329"/>
          </a:xfrm>
          <a:prstGeom prst="rect">
            <a:avLst/>
          </a:prstGeom>
          <a:noFill/>
        </p:spPr>
        <p:txBody>
          <a:bodyPr wrap="square" rtlCol="0">
            <a:spAutoFit/>
          </a:bodyPr>
          <a:lstStyle/>
          <a:p>
            <a:r>
              <a:rPr lang="es-MX" dirty="0"/>
              <a:t>VISITAS A LAS ESCUELAS  SATE TM Y V</a:t>
            </a:r>
          </a:p>
          <a:p>
            <a:endParaRPr lang="es-MX" dirty="0"/>
          </a:p>
          <a:p>
            <a:endParaRPr lang="es-MX" dirty="0"/>
          </a:p>
        </p:txBody>
      </p:sp>
    </p:spTree>
    <p:extLst>
      <p:ext uri="{BB962C8B-B14F-4D97-AF65-F5344CB8AC3E}">
        <p14:creationId xmlns:p14="http://schemas.microsoft.com/office/powerpoint/2010/main" val="117050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7" name="Rectangle 5"/>
          <p:cNvSpPr>
            <a:spLocks noChangeArrowheads="1"/>
          </p:cNvSpPr>
          <p:nvPr/>
        </p:nvSpPr>
        <p:spPr bwMode="auto">
          <a:xfrm>
            <a:off x="3563888" y="634206"/>
            <a:ext cx="2024274"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FEBRERO  2017</a:t>
            </a:r>
            <a:endParaRPr lang="es-ES" dirty="0">
              <a:latin typeface="Lucida Bright" panose="020406020505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2142076"/>
              </p:ext>
            </p:extLst>
          </p:nvPr>
        </p:nvGraphicFramePr>
        <p:xfrm>
          <a:off x="179513" y="1196751"/>
          <a:ext cx="8640636" cy="5952285"/>
        </p:xfrm>
        <a:graphic>
          <a:graphicData uri="http://schemas.openxmlformats.org/drawingml/2006/table">
            <a:tbl>
              <a:tblPr/>
              <a:tblGrid>
                <a:gridCol w="1197647">
                  <a:extLst>
                    <a:ext uri="{9D8B030D-6E8A-4147-A177-3AD203B41FA5}">
                      <a16:colId xmlns:a16="http://schemas.microsoft.com/office/drawing/2014/main" val="20000"/>
                    </a:ext>
                  </a:extLst>
                </a:gridCol>
                <a:gridCol w="1242660">
                  <a:extLst>
                    <a:ext uri="{9D8B030D-6E8A-4147-A177-3AD203B41FA5}">
                      <a16:colId xmlns:a16="http://schemas.microsoft.com/office/drawing/2014/main" val="20001"/>
                    </a:ext>
                  </a:extLst>
                </a:gridCol>
                <a:gridCol w="1242660">
                  <a:extLst>
                    <a:ext uri="{9D8B030D-6E8A-4147-A177-3AD203B41FA5}">
                      <a16:colId xmlns:a16="http://schemas.microsoft.com/office/drawing/2014/main" val="20002"/>
                    </a:ext>
                  </a:extLst>
                </a:gridCol>
                <a:gridCol w="1242660">
                  <a:extLst>
                    <a:ext uri="{9D8B030D-6E8A-4147-A177-3AD203B41FA5}">
                      <a16:colId xmlns:a16="http://schemas.microsoft.com/office/drawing/2014/main" val="20003"/>
                    </a:ext>
                  </a:extLst>
                </a:gridCol>
                <a:gridCol w="1234410">
                  <a:extLst>
                    <a:ext uri="{9D8B030D-6E8A-4147-A177-3AD203B41FA5}">
                      <a16:colId xmlns:a16="http://schemas.microsoft.com/office/drawing/2014/main" val="20004"/>
                    </a:ext>
                  </a:extLst>
                </a:gridCol>
                <a:gridCol w="1237939">
                  <a:extLst>
                    <a:ext uri="{9D8B030D-6E8A-4147-A177-3AD203B41FA5}">
                      <a16:colId xmlns:a16="http://schemas.microsoft.com/office/drawing/2014/main" val="20005"/>
                    </a:ext>
                  </a:extLst>
                </a:gridCol>
                <a:gridCol w="1242660">
                  <a:extLst>
                    <a:ext uri="{9D8B030D-6E8A-4147-A177-3AD203B41FA5}">
                      <a16:colId xmlns:a16="http://schemas.microsoft.com/office/drawing/2014/main" val="20006"/>
                    </a:ext>
                  </a:extLst>
                </a:gridCol>
              </a:tblGrid>
              <a:tr h="427171">
                <a:tc>
                  <a:txBody>
                    <a:bodyPr/>
                    <a:lstStyle/>
                    <a:p>
                      <a:pPr marR="0" indent="0" algn="ctr" rtl="0">
                        <a:spcBef>
                          <a:spcPts val="0"/>
                        </a:spcBef>
                        <a:spcAft>
                          <a:spcPts val="0"/>
                        </a:spcAft>
                      </a:pPr>
                      <a:r>
                        <a:rPr lang="es-ES" sz="14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dirty="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40530">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a:t>
                      </a: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dirty="0">
                          <a:solidFill>
                            <a:srgbClr val="000000"/>
                          </a:solidFill>
                          <a:effectLst/>
                          <a:latin typeface="Candara" panose="020E0502030303020204" pitchFamily="34" charset="0"/>
                          <a:ea typeface="+mn-ea"/>
                          <a:cs typeface="+mn-cs"/>
                        </a:rPr>
                        <a:t>ENTREGA DE ACTIVIDADES</a:t>
                      </a:r>
                      <a:r>
                        <a:rPr lang="es-ES" sz="700"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700" i="0" kern="1400" baseline="0" dirty="0">
                          <a:solidFill>
                            <a:srgbClr val="000000"/>
                          </a:solidFill>
                          <a:effectLst/>
                          <a:latin typeface="Candara" panose="020E0502030303020204" pitchFamily="34" charset="0"/>
                          <a:ea typeface="+mn-ea"/>
                          <a:cs typeface="+mn-cs"/>
                        </a:rPr>
                        <a:t>DIGITAL</a:t>
                      </a:r>
                      <a:endParaRPr lang="es-ES" sz="700" i="0" kern="1400" dirty="0">
                        <a:solidFill>
                          <a:srgbClr val="000000"/>
                        </a:solidFill>
                        <a:effectLst/>
                        <a:latin typeface="Candara" panose="020E0502030303020204" pitchFamily="34" charset="0"/>
                        <a:ea typeface="+mn-ea"/>
                        <a:cs typeface="+mn-cs"/>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4</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21296">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5</a:t>
                      </a:r>
                    </a:p>
                    <a:p>
                      <a:pPr marR="0" indent="0" algn="ctr" rtl="0">
                        <a:lnSpc>
                          <a:spcPct val="119000"/>
                        </a:lnSpc>
                        <a:spcBef>
                          <a:spcPts val="0"/>
                        </a:spcBef>
                        <a:spcAft>
                          <a:spcPts val="0"/>
                        </a:spcAft>
                      </a:pPr>
                      <a:r>
                        <a:rPr lang="es-ES" sz="900" i="0" kern="1400" dirty="0">
                          <a:solidFill>
                            <a:srgbClr val="000000"/>
                          </a:solidFill>
                          <a:effectLst/>
                          <a:latin typeface="Candara" panose="020E0502030303020204" pitchFamily="34" charset="0"/>
                        </a:rPr>
                        <a:t>CONST. MEXICANA</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6</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kumimoji="0" lang="es-ES" sz="1000" b="0" i="1" u="none" strike="noStrike" kern="1400" cap="none" spc="0" normalizeH="0" baseline="0" noProof="0" dirty="0">
                        <a:ln>
                          <a:noFill/>
                        </a:ln>
                        <a:solidFill>
                          <a:srgbClr val="000000"/>
                        </a:solidFill>
                        <a:effectLst/>
                        <a:uLnTx/>
                        <a:uFillTx/>
                        <a:latin typeface="Candara" panose="020E0502030303020204" pitchFamily="34" charset="0"/>
                        <a:ea typeface="+mn-ea"/>
                        <a:cs typeface="+mn-cs"/>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7</a:t>
                      </a:r>
                    </a:p>
                    <a:p>
                      <a:pPr marL="0" marR="0" lvl="0" indent="0" algn="ctr" defTabSz="914400" rtl="0" eaLnBrk="1" fontAlgn="auto" latinLnBrk="0" hangingPunct="1">
                        <a:lnSpc>
                          <a:spcPct val="119000"/>
                        </a:lnSpc>
                        <a:spcBef>
                          <a:spcPts val="0"/>
                        </a:spcBef>
                        <a:spcAft>
                          <a:spcPts val="0"/>
                        </a:spcAft>
                        <a:buClrTx/>
                        <a:buSzTx/>
                        <a:buFontTx/>
                        <a:buNone/>
                        <a:tabLst/>
                        <a:defRPr/>
                      </a:pPr>
                      <a:r>
                        <a:rPr lang="es-ES" sz="700" i="0" kern="1400" dirty="0">
                          <a:solidFill>
                            <a:srgbClr val="000000"/>
                          </a:solidFill>
                          <a:effectLst/>
                          <a:latin typeface="Candara" panose="020E0502030303020204" pitchFamily="34" charset="0"/>
                          <a:ea typeface="+mn-ea"/>
                          <a:cs typeface="+mn-cs"/>
                        </a:rPr>
                        <a:t>ENTREGA DE PLANTILLA DE PERSONAL</a:t>
                      </a:r>
                      <a:endParaRPr kumimoji="0" lang="es-ES" sz="700" b="0" i="1" u="none" strike="noStrike" kern="1400" cap="none" spc="0" normalizeH="0" baseline="0" noProof="0" dirty="0">
                        <a:ln>
                          <a:noFill/>
                        </a:ln>
                        <a:solidFill>
                          <a:srgbClr val="000000"/>
                        </a:solidFill>
                        <a:effectLst/>
                        <a:uLnTx/>
                        <a:uFillTx/>
                        <a:latin typeface="Candara" panose="020E0502030303020204" pitchFamily="34" charset="0"/>
                        <a:ea typeface="+mn-ea"/>
                        <a:cs typeface="+mn-cs"/>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0984">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13</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14</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16</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17</a:t>
                      </a:r>
                    </a:p>
                    <a:p>
                      <a:pPr marL="0" marR="0" indent="0" algn="ctr" defTabSz="914400" rtl="0" eaLnBrk="1" fontAlgn="auto" latinLnBrk="0" hangingPunct="1">
                        <a:lnSpc>
                          <a:spcPct val="119000"/>
                        </a:lnSpc>
                        <a:spcBef>
                          <a:spcPts val="0"/>
                        </a:spcBef>
                        <a:spcAft>
                          <a:spcPts val="0"/>
                        </a:spcAft>
                        <a:buClrTx/>
                        <a:buSzTx/>
                        <a:buFontTx/>
                        <a:buNone/>
                        <a:tabLst/>
                        <a:defRPr/>
                      </a:pPr>
                      <a:endParaRPr lang="es-ES" sz="600" i="0" kern="1400" dirty="0">
                        <a:solidFill>
                          <a:srgbClr val="000000"/>
                        </a:solidFill>
                        <a:effectLst/>
                        <a:latin typeface="Candara" panose="020E0502030303020204" pitchFamily="34" charset="0"/>
                      </a:endParaRPr>
                    </a:p>
                    <a:p>
                      <a:pPr marL="0" marR="0" indent="0" algn="ctr" defTabSz="914400" rtl="0" eaLnBrk="1" fontAlgn="auto" latinLnBrk="0" hangingPunct="1">
                        <a:lnSpc>
                          <a:spcPct val="119000"/>
                        </a:lnSpc>
                        <a:spcBef>
                          <a:spcPts val="0"/>
                        </a:spcBef>
                        <a:spcAft>
                          <a:spcPts val="0"/>
                        </a:spcAft>
                        <a:buClrTx/>
                        <a:buSzTx/>
                        <a:buFontTx/>
                        <a:buNone/>
                        <a:tabLst/>
                        <a:defRPr/>
                      </a:pPr>
                      <a:r>
                        <a:rPr lang="es-ES" sz="1050" i="0" kern="1400" dirty="0">
                          <a:solidFill>
                            <a:srgbClr val="000000"/>
                          </a:solidFill>
                          <a:effectLst/>
                          <a:latin typeface="Candara" panose="020E0502030303020204" pitchFamily="34" charset="0"/>
                        </a:rPr>
                        <a:t>CONSEJO TÉCNICO ESTATAL</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2162">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20</a:t>
                      </a: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CONSEJO  TÉCNICO DE ZONA</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21</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22</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24</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98457">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26</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27</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marR="0" indent="0" algn="l" rtl="0">
                        <a:lnSpc>
                          <a:spcPct val="119000"/>
                        </a:lnSpc>
                        <a:spcBef>
                          <a:spcPts val="0"/>
                        </a:spcBef>
                        <a:spcAft>
                          <a:spcPts val="0"/>
                        </a:spcAft>
                      </a:pPr>
                      <a:r>
                        <a:rPr lang="es-ES" sz="105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200" b="0" i="0" kern="1400" baseline="0" dirty="0">
                          <a:solidFill>
                            <a:srgbClr val="000000"/>
                          </a:solidFill>
                          <a:effectLst/>
                          <a:latin typeface="Candara" panose="020E0502030303020204" pitchFamily="34" charset="0"/>
                          <a:cs typeface="Arial" pitchFamily="34" charset="0"/>
                        </a:rPr>
                        <a:t>Aplicación de exámenes extraordinarios</a:t>
                      </a:r>
                      <a:endParaRPr lang="es-ES" sz="1200" b="0" i="1" kern="1400" dirty="0">
                        <a:solidFill>
                          <a:srgbClr val="000000"/>
                        </a:solidFill>
                        <a:effectLst/>
                        <a:latin typeface="Candara" panose="020E0502030303020204" pitchFamily="34" charset="0"/>
                      </a:endParaRPr>
                    </a:p>
                    <a:p>
                      <a:pPr marL="171450" marR="0" indent="-171450" algn="l" rtl="0">
                        <a:lnSpc>
                          <a:spcPct val="119000"/>
                        </a:lnSpc>
                        <a:spcBef>
                          <a:spcPts val="0"/>
                        </a:spcBef>
                        <a:spcAft>
                          <a:spcPts val="0"/>
                        </a:spcAft>
                        <a:buFont typeface="Wingdings" panose="05000000000000000000" pitchFamily="2" charset="2"/>
                        <a:buChar char="ü"/>
                      </a:pPr>
                      <a:r>
                        <a:rPr lang="es-ES" sz="1200" b="0" i="0" kern="1400" dirty="0">
                          <a:solidFill>
                            <a:srgbClr val="000000"/>
                          </a:solidFill>
                          <a:effectLst/>
                          <a:latin typeface="Candara" panose="020E0502030303020204" pitchFamily="34" charset="0"/>
                          <a:cs typeface="Arial" pitchFamily="34" charset="0"/>
                        </a:rPr>
                        <a:t>Revisión contable y elaboración del informe parcial de</a:t>
                      </a:r>
                      <a:r>
                        <a:rPr lang="es-ES" sz="1200" b="0" i="0" kern="1400" baseline="0" dirty="0">
                          <a:solidFill>
                            <a:srgbClr val="000000"/>
                          </a:solidFill>
                          <a:effectLst/>
                          <a:latin typeface="Candara" panose="020E0502030303020204" pitchFamily="34" charset="0"/>
                          <a:cs typeface="Arial" pitchFamily="34" charset="0"/>
                        </a:rPr>
                        <a:t> cooperativas escolares (corte al 31 de enero de 2016)</a:t>
                      </a:r>
                      <a:endParaRPr lang="es-ES" sz="1200" b="0" i="0" kern="1400" dirty="0">
                        <a:solidFill>
                          <a:srgbClr val="000000"/>
                        </a:solidFill>
                        <a:effectLst/>
                        <a:latin typeface="Candara" panose="020E0502030303020204" pitchFamily="34" charset="0"/>
                        <a:cs typeface="Arial" pitchFamily="34" charset="0"/>
                      </a:endParaRPr>
                    </a:p>
                    <a:p>
                      <a:pPr marL="171450" marR="0" indent="-171450" algn="l" rtl="0">
                        <a:lnSpc>
                          <a:spcPct val="119000"/>
                        </a:lnSpc>
                        <a:spcBef>
                          <a:spcPts val="0"/>
                        </a:spcBef>
                        <a:spcAft>
                          <a:spcPts val="0"/>
                        </a:spcAft>
                        <a:buFont typeface="Wingdings" panose="05000000000000000000" pitchFamily="2" charset="2"/>
                        <a:buChar char="ü"/>
                      </a:pPr>
                      <a:r>
                        <a:rPr lang="es-ES" sz="1200" b="0" i="0" kern="1400" dirty="0">
                          <a:solidFill>
                            <a:srgbClr val="000000"/>
                          </a:solidFill>
                          <a:effectLst/>
                          <a:latin typeface="Candara" panose="020E0502030303020204" pitchFamily="34" charset="0"/>
                          <a:cs typeface="Arial" pitchFamily="34" charset="0"/>
                        </a:rPr>
                        <a:t>Entrega de formatos E2 prospera bimestre  enero-febrero</a:t>
                      </a:r>
                    </a:p>
                    <a:p>
                      <a:pPr marL="171450" marR="0" indent="-171450" algn="l" rtl="0">
                        <a:lnSpc>
                          <a:spcPct val="119000"/>
                        </a:lnSpc>
                        <a:spcBef>
                          <a:spcPts val="0"/>
                        </a:spcBef>
                        <a:spcAft>
                          <a:spcPts val="0"/>
                        </a:spcAft>
                        <a:buFont typeface="Wingdings" panose="05000000000000000000" pitchFamily="2" charset="2"/>
                        <a:buChar char="ü"/>
                      </a:pPr>
                      <a:r>
                        <a:rPr lang="es-ES" sz="1200" b="0" i="0" kern="1400" dirty="0">
                          <a:solidFill>
                            <a:srgbClr val="000000"/>
                          </a:solidFill>
                          <a:effectLst/>
                          <a:latin typeface="Candara" panose="020E0502030303020204" pitchFamily="34" charset="0"/>
                          <a:cs typeface="Arial" pitchFamily="34" charset="0"/>
                        </a:rPr>
                        <a:t>Olimpiada nacional escolar de la educación básica.</a:t>
                      </a:r>
                      <a:r>
                        <a:rPr lang="es-ES" sz="1200" b="0" i="0" kern="1400" baseline="0" dirty="0">
                          <a:solidFill>
                            <a:srgbClr val="000000"/>
                          </a:solidFill>
                          <a:effectLst/>
                          <a:latin typeface="Candara" panose="020E0502030303020204" pitchFamily="34" charset="0"/>
                          <a:cs typeface="Arial" pitchFamily="34" charset="0"/>
                        </a:rPr>
                        <a:t> Etapa zona escolar (13-17)</a:t>
                      </a:r>
                      <a:r>
                        <a:rPr lang="es-ES" sz="1200" b="1" i="0" kern="1400" dirty="0">
                          <a:solidFill>
                            <a:srgbClr val="000000"/>
                          </a:solidFill>
                          <a:effectLst/>
                          <a:latin typeface="Candara" panose="020E050203030302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s-ES" sz="1200" b="1" i="0" kern="1400" dirty="0">
                          <a:solidFill>
                            <a:srgbClr val="000000"/>
                          </a:solidFill>
                          <a:effectLst/>
                          <a:latin typeface="Candara" panose="020E0502030303020204" pitchFamily="34" charset="0"/>
                        </a:rPr>
                        <a:t>Publicación convocatorias Símbolos patrios e Himno</a:t>
                      </a:r>
                      <a:r>
                        <a:rPr lang="es-ES" sz="1200" b="1" i="0" kern="1400" baseline="0" dirty="0">
                          <a:solidFill>
                            <a:srgbClr val="000000"/>
                          </a:solidFill>
                          <a:effectLst/>
                          <a:latin typeface="Candara" panose="020E0502030303020204" pitchFamily="34" charset="0"/>
                        </a:rPr>
                        <a:t> </a:t>
                      </a:r>
                      <a:r>
                        <a:rPr lang="es-ES" sz="1200" b="1" i="0" kern="1400" baseline="0" dirty="0" err="1">
                          <a:solidFill>
                            <a:srgbClr val="000000"/>
                          </a:solidFill>
                          <a:effectLst/>
                          <a:latin typeface="Candara" panose="020E0502030303020204" pitchFamily="34" charset="0"/>
                        </a:rPr>
                        <a:t>Nal</a:t>
                      </a:r>
                      <a:r>
                        <a:rPr lang="es-ES" sz="1200" b="1" i="0" kern="1400" baseline="0" dirty="0">
                          <a:solidFill>
                            <a:srgbClr val="000000"/>
                          </a:solidFill>
                          <a:effectLst/>
                          <a:latin typeface="Candara" panose="020E0502030303020204" pitchFamily="34" charset="0"/>
                        </a:rPr>
                        <a:t>.</a:t>
                      </a:r>
                      <a:endParaRPr lang="es-ES" sz="1200"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8" name="27 CuadroTexto"/>
          <p:cNvSpPr txBox="1"/>
          <p:nvPr/>
        </p:nvSpPr>
        <p:spPr>
          <a:xfrm>
            <a:off x="2627784" y="4540184"/>
            <a:ext cx="5688632" cy="584775"/>
          </a:xfrm>
          <a:prstGeom prst="rect">
            <a:avLst/>
          </a:prstGeom>
          <a:noFill/>
        </p:spPr>
        <p:txBody>
          <a:bodyPr wrap="square" rtlCol="0">
            <a:spAutoFit/>
          </a:bodyPr>
          <a:lstStyle/>
          <a:p>
            <a:pPr algn="ctr"/>
            <a:r>
              <a:rPr lang="es-MX" sz="1600" b="1" spc="1000" dirty="0">
                <a:latin typeface="Candara" panose="020E0502030303020204" pitchFamily="34" charset="0"/>
              </a:rPr>
              <a:t>CONSEJO TÉCNICO ESCOLAR</a:t>
            </a:r>
          </a:p>
          <a:p>
            <a:pPr algn="ctr"/>
            <a:r>
              <a:rPr lang="es-MX" sz="1600" b="1" spc="1000" dirty="0">
                <a:latin typeface="Candara" panose="020E0502030303020204" pitchFamily="34" charset="0"/>
              </a:rPr>
              <a:t>(calendarización de zona)</a:t>
            </a:r>
          </a:p>
        </p:txBody>
      </p:sp>
      <p:pic>
        <p:nvPicPr>
          <p:cNvPr id="29" name="28 Imagen" descr="Resultado de imagen para balon de futbol"/>
          <p:cNvPicPr/>
          <p:nvPr/>
        </p:nvPicPr>
        <p:blipFill>
          <a:blip r:embed="rId2"/>
          <a:srcRect/>
          <a:stretch>
            <a:fillRect/>
          </a:stretch>
        </p:blipFill>
        <p:spPr bwMode="auto">
          <a:xfrm>
            <a:off x="3910280" y="6387176"/>
            <a:ext cx="196248" cy="182880"/>
          </a:xfrm>
          <a:prstGeom prst="rect">
            <a:avLst/>
          </a:prstGeom>
          <a:noFill/>
          <a:ln w="9525">
            <a:noFill/>
            <a:miter lim="800000"/>
            <a:headEnd/>
            <a:tailEnd/>
          </a:ln>
        </p:spPr>
      </p:pic>
      <p:pic>
        <p:nvPicPr>
          <p:cNvPr id="30" name="29 Imagen" descr="Resultado de imagen para balon de futbol"/>
          <p:cNvPicPr/>
          <p:nvPr/>
        </p:nvPicPr>
        <p:blipFill>
          <a:blip r:embed="rId2"/>
          <a:srcRect/>
          <a:stretch>
            <a:fillRect/>
          </a:stretch>
        </p:blipFill>
        <p:spPr bwMode="auto">
          <a:xfrm>
            <a:off x="2627784" y="3501008"/>
            <a:ext cx="196248" cy="182880"/>
          </a:xfrm>
          <a:prstGeom prst="rect">
            <a:avLst/>
          </a:prstGeom>
          <a:noFill/>
          <a:ln w="9525">
            <a:noFill/>
            <a:miter lim="800000"/>
            <a:headEnd/>
            <a:tailEnd/>
          </a:ln>
        </p:spPr>
      </p:pic>
      <p:pic>
        <p:nvPicPr>
          <p:cNvPr id="31" name="30 Imagen" descr="Resultado de imagen para balon de futbol"/>
          <p:cNvPicPr/>
          <p:nvPr/>
        </p:nvPicPr>
        <p:blipFill>
          <a:blip r:embed="rId2"/>
          <a:srcRect/>
          <a:stretch>
            <a:fillRect/>
          </a:stretch>
        </p:blipFill>
        <p:spPr bwMode="auto">
          <a:xfrm>
            <a:off x="1397625" y="3501008"/>
            <a:ext cx="196248" cy="182880"/>
          </a:xfrm>
          <a:prstGeom prst="rect">
            <a:avLst/>
          </a:prstGeom>
          <a:noFill/>
          <a:ln w="9525">
            <a:noFill/>
            <a:miter lim="800000"/>
            <a:headEnd/>
            <a:tailEnd/>
          </a:ln>
        </p:spPr>
      </p:pic>
      <p:pic>
        <p:nvPicPr>
          <p:cNvPr id="32" name="31 Imagen" descr="Resultado de imagen para balon de futbol"/>
          <p:cNvPicPr/>
          <p:nvPr/>
        </p:nvPicPr>
        <p:blipFill>
          <a:blip r:embed="rId2"/>
          <a:srcRect/>
          <a:stretch>
            <a:fillRect/>
          </a:stretch>
        </p:blipFill>
        <p:spPr bwMode="auto">
          <a:xfrm>
            <a:off x="5116176" y="3486755"/>
            <a:ext cx="196248" cy="182880"/>
          </a:xfrm>
          <a:prstGeom prst="rect">
            <a:avLst/>
          </a:prstGeom>
          <a:noFill/>
          <a:ln w="9525">
            <a:noFill/>
            <a:miter lim="800000"/>
            <a:headEnd/>
            <a:tailEnd/>
          </a:ln>
        </p:spPr>
      </p:pic>
      <p:pic>
        <p:nvPicPr>
          <p:cNvPr id="33" name="32 Imagen" descr="Resultado de imagen para balon de futbol"/>
          <p:cNvPicPr/>
          <p:nvPr/>
        </p:nvPicPr>
        <p:blipFill>
          <a:blip r:embed="rId2"/>
          <a:srcRect/>
          <a:stretch>
            <a:fillRect/>
          </a:stretch>
        </p:blipFill>
        <p:spPr bwMode="auto">
          <a:xfrm>
            <a:off x="3888011" y="3501008"/>
            <a:ext cx="196248" cy="182880"/>
          </a:xfrm>
          <a:prstGeom prst="rect">
            <a:avLst/>
          </a:prstGeom>
          <a:noFill/>
          <a:ln w="9525">
            <a:noFill/>
            <a:miter lim="800000"/>
            <a:headEnd/>
            <a:tailEnd/>
          </a:ln>
        </p:spPr>
      </p:pic>
      <p:pic>
        <p:nvPicPr>
          <p:cNvPr id="34" name="33 Imagen" descr="Resultado de imagen para balon de futbol"/>
          <p:cNvPicPr/>
          <p:nvPr/>
        </p:nvPicPr>
        <p:blipFill>
          <a:blip r:embed="rId2"/>
          <a:srcRect/>
          <a:stretch>
            <a:fillRect/>
          </a:stretch>
        </p:blipFill>
        <p:spPr bwMode="auto">
          <a:xfrm>
            <a:off x="6372200" y="3501008"/>
            <a:ext cx="196248" cy="182880"/>
          </a:xfrm>
          <a:prstGeom prst="rect">
            <a:avLst/>
          </a:prstGeom>
          <a:noFill/>
          <a:ln w="9525">
            <a:noFill/>
            <a:miter lim="800000"/>
            <a:headEnd/>
            <a:tailEnd/>
          </a:ln>
        </p:spPr>
      </p:pic>
      <p:pic>
        <p:nvPicPr>
          <p:cNvPr id="17" name="Imagen 16"/>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4" name="CuadroTexto 3"/>
          <p:cNvSpPr txBox="1"/>
          <p:nvPr/>
        </p:nvSpPr>
        <p:spPr>
          <a:xfrm>
            <a:off x="4084259" y="2769234"/>
            <a:ext cx="3440069" cy="646331"/>
          </a:xfrm>
          <a:prstGeom prst="rect">
            <a:avLst/>
          </a:prstGeom>
          <a:noFill/>
        </p:spPr>
        <p:txBody>
          <a:bodyPr wrap="square" rtlCol="0">
            <a:spAutoFit/>
          </a:bodyPr>
          <a:lstStyle/>
          <a:p>
            <a:r>
              <a:rPr lang="es-MX" dirty="0"/>
              <a:t>VISITAS  A LAS ESCUELAS SATE</a:t>
            </a:r>
          </a:p>
        </p:txBody>
      </p:sp>
    </p:spTree>
    <p:extLst>
      <p:ext uri="{BB962C8B-B14F-4D97-AF65-F5344CB8AC3E}">
        <p14:creationId xmlns:p14="http://schemas.microsoft.com/office/powerpoint/2010/main" val="175592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8"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9" name="Control 1"/>
          <p:cNvSpPr>
            <a:spLocks noChangeArrowheads="1" noChangeShapeType="1"/>
          </p:cNvSpPr>
          <p:nvPr/>
        </p:nvSpPr>
        <p:spPr bwMode="auto">
          <a:xfrm>
            <a:off x="1612900" y="3300413"/>
            <a:ext cx="8851900" cy="5622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4" name="Rectangle 5"/>
          <p:cNvSpPr>
            <a:spLocks noChangeArrowheads="1"/>
          </p:cNvSpPr>
          <p:nvPr/>
        </p:nvSpPr>
        <p:spPr bwMode="auto">
          <a:xfrm>
            <a:off x="3591184" y="620558"/>
            <a:ext cx="1952266"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MARZO  2017</a:t>
            </a:r>
            <a:endParaRPr lang="es-ES" dirty="0">
              <a:latin typeface="Lucida Bright" panose="020406020505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66717918"/>
              </p:ext>
            </p:extLst>
          </p:nvPr>
        </p:nvGraphicFramePr>
        <p:xfrm>
          <a:off x="251520" y="1268762"/>
          <a:ext cx="8640960" cy="5240814"/>
        </p:xfrm>
        <a:graphic>
          <a:graphicData uri="http://schemas.openxmlformats.org/drawingml/2006/table">
            <a:tbl>
              <a:tblPr/>
              <a:tblGrid>
                <a:gridCol w="1236267">
                  <a:extLst>
                    <a:ext uri="{9D8B030D-6E8A-4147-A177-3AD203B41FA5}">
                      <a16:colId xmlns:a16="http://schemas.microsoft.com/office/drawing/2014/main" val="20000"/>
                    </a:ext>
                  </a:extLst>
                </a:gridCol>
                <a:gridCol w="1236267">
                  <a:extLst>
                    <a:ext uri="{9D8B030D-6E8A-4147-A177-3AD203B41FA5}">
                      <a16:colId xmlns:a16="http://schemas.microsoft.com/office/drawing/2014/main" val="20001"/>
                    </a:ext>
                  </a:extLst>
                </a:gridCol>
                <a:gridCol w="1400998">
                  <a:extLst>
                    <a:ext uri="{9D8B030D-6E8A-4147-A177-3AD203B41FA5}">
                      <a16:colId xmlns:a16="http://schemas.microsoft.com/office/drawing/2014/main" val="20002"/>
                    </a:ext>
                  </a:extLst>
                </a:gridCol>
                <a:gridCol w="1340838">
                  <a:extLst>
                    <a:ext uri="{9D8B030D-6E8A-4147-A177-3AD203B41FA5}">
                      <a16:colId xmlns:a16="http://schemas.microsoft.com/office/drawing/2014/main" val="20003"/>
                    </a:ext>
                  </a:extLst>
                </a:gridCol>
                <a:gridCol w="1191856">
                  <a:extLst>
                    <a:ext uri="{9D8B030D-6E8A-4147-A177-3AD203B41FA5}">
                      <a16:colId xmlns:a16="http://schemas.microsoft.com/office/drawing/2014/main" val="20004"/>
                    </a:ext>
                  </a:extLst>
                </a:gridCol>
                <a:gridCol w="1191856">
                  <a:extLst>
                    <a:ext uri="{9D8B030D-6E8A-4147-A177-3AD203B41FA5}">
                      <a16:colId xmlns:a16="http://schemas.microsoft.com/office/drawing/2014/main" val="20005"/>
                    </a:ext>
                  </a:extLst>
                </a:gridCol>
                <a:gridCol w="1042878">
                  <a:extLst>
                    <a:ext uri="{9D8B030D-6E8A-4147-A177-3AD203B41FA5}">
                      <a16:colId xmlns:a16="http://schemas.microsoft.com/office/drawing/2014/main" val="20006"/>
                    </a:ext>
                  </a:extLst>
                </a:gridCol>
              </a:tblGrid>
              <a:tr h="417221">
                <a:tc>
                  <a:txBody>
                    <a:bodyPr/>
                    <a:lstStyle/>
                    <a:p>
                      <a:pPr marR="0" indent="0" algn="ctr" rtl="0">
                        <a:spcBef>
                          <a:spcPts val="0"/>
                        </a:spcBef>
                        <a:spcAft>
                          <a:spcPts val="0"/>
                        </a:spcAft>
                      </a:pPr>
                      <a:r>
                        <a:rPr lang="es-ES" sz="1200" b="1" kern="1400" dirty="0" err="1">
                          <a:solidFill>
                            <a:srgbClr val="000000"/>
                          </a:solidFill>
                          <a:effectLst/>
                          <a:latin typeface="Candara" panose="020E0502030303020204" pitchFamily="34" charset="0"/>
                        </a:rPr>
                        <a:t>DomingoCONSEJO</a:t>
                      </a:r>
                      <a:r>
                        <a:rPr lang="es-ES" sz="1200" b="1" kern="1400" dirty="0">
                          <a:solidFill>
                            <a:srgbClr val="000000"/>
                          </a:solidFill>
                          <a:effectLst/>
                          <a:latin typeface="Candara" panose="020E0502030303020204" pitchFamily="34" charset="0"/>
                        </a:rPr>
                        <a:t> TÉCNICO</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Lunes</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Martes</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Miércoles</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Jueves</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a:solidFill>
                            <a:srgbClr val="000000"/>
                          </a:solidFill>
                          <a:effectLst/>
                          <a:latin typeface="Candara" panose="020E0502030303020204" pitchFamily="34" charset="0"/>
                        </a:rPr>
                        <a:t>Viernes</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200" b="1" kern="1400" dirty="0">
                          <a:solidFill>
                            <a:srgbClr val="000000"/>
                          </a:solidFill>
                          <a:effectLst/>
                          <a:latin typeface="Candara" panose="020E0502030303020204" pitchFamily="34" charset="0"/>
                        </a:rPr>
                        <a:t>Sábado</a:t>
                      </a:r>
                    </a:p>
                  </a:txBody>
                  <a:tcPr marL="29175" marR="29175" marT="29175" marB="29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255280">
                <a:tc gridSpan="3">
                  <a:txBody>
                    <a:bodyPr/>
                    <a:lstStyle/>
                    <a:p>
                      <a:pPr marR="0" indent="0" algn="l" rtl="0">
                        <a:lnSpc>
                          <a:spcPct val="119000"/>
                        </a:lnSpc>
                        <a:spcBef>
                          <a:spcPts val="0"/>
                        </a:spcBef>
                        <a:spcAft>
                          <a:spcPts val="0"/>
                        </a:spcAft>
                      </a:pPr>
                      <a:r>
                        <a:rPr lang="es-ES" sz="100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050" b="1" i="0" kern="1400" baseline="0" dirty="0">
                          <a:solidFill>
                            <a:srgbClr val="000000"/>
                          </a:solidFill>
                          <a:effectLst/>
                          <a:latin typeface="Candara" panose="020E0502030303020204" pitchFamily="34" charset="0"/>
                          <a:cs typeface="Arial" pitchFamily="34" charset="0"/>
                        </a:rPr>
                        <a:t>Informe segundo trimestre seguridad escolar (1-15)</a:t>
                      </a:r>
                    </a:p>
                    <a:p>
                      <a:pPr marL="171450" marR="0" indent="-171450" algn="l" rtl="0">
                        <a:lnSpc>
                          <a:spcPct val="119000"/>
                        </a:lnSpc>
                        <a:spcBef>
                          <a:spcPts val="0"/>
                        </a:spcBef>
                        <a:spcAft>
                          <a:spcPts val="0"/>
                        </a:spcAft>
                        <a:buFont typeface="Wingdings" panose="05000000000000000000" pitchFamily="2" charset="2"/>
                        <a:buChar char="ü"/>
                      </a:pPr>
                      <a:r>
                        <a:rPr lang="es-ES" sz="1050" b="1" i="0" kern="1400" baseline="0" dirty="0">
                          <a:solidFill>
                            <a:srgbClr val="000000"/>
                          </a:solidFill>
                          <a:effectLst/>
                          <a:latin typeface="Candara" panose="020E0502030303020204" pitchFamily="34" charset="0"/>
                          <a:cs typeface="Arial" pitchFamily="34" charset="0"/>
                        </a:rPr>
                        <a:t>Emisión de convocatoria de símbolos patrios</a:t>
                      </a:r>
                    </a:p>
                    <a:p>
                      <a:pPr marL="171450" marR="0" indent="-171450" algn="l" rtl="0">
                        <a:lnSpc>
                          <a:spcPct val="119000"/>
                        </a:lnSpc>
                        <a:spcBef>
                          <a:spcPts val="0"/>
                        </a:spcBef>
                        <a:spcAft>
                          <a:spcPts val="0"/>
                        </a:spcAft>
                        <a:buFont typeface="Wingdings" panose="05000000000000000000" pitchFamily="2" charset="2"/>
                        <a:buChar char="ü"/>
                      </a:pPr>
                      <a:r>
                        <a:rPr lang="es-ES" sz="1050" b="1" i="0" kern="1400" dirty="0">
                          <a:solidFill>
                            <a:srgbClr val="000000"/>
                          </a:solidFill>
                          <a:effectLst/>
                          <a:latin typeface="Candara" panose="020E0502030303020204" pitchFamily="34" charset="0"/>
                          <a:cs typeface="Arial" pitchFamily="34" charset="0"/>
                        </a:rPr>
                        <a:t>Certificación electrónica prospera bimestre enero-febrero (1-17)</a:t>
                      </a:r>
                    </a:p>
                    <a:p>
                      <a:pPr marL="171450" marR="0" indent="-171450" algn="l" rtl="0">
                        <a:lnSpc>
                          <a:spcPct val="119000"/>
                        </a:lnSpc>
                        <a:spcBef>
                          <a:spcPts val="0"/>
                        </a:spcBef>
                        <a:spcAft>
                          <a:spcPts val="0"/>
                        </a:spcAft>
                        <a:buFont typeface="Wingdings" panose="05000000000000000000" pitchFamily="2" charset="2"/>
                        <a:buChar char="ü"/>
                      </a:pPr>
                      <a:r>
                        <a:rPr lang="es-ES" sz="1050" b="1" i="0" kern="1400" baseline="0" dirty="0">
                          <a:solidFill>
                            <a:srgbClr val="000000"/>
                          </a:solidFill>
                          <a:effectLst/>
                          <a:latin typeface="Candara" panose="020E0502030303020204" pitchFamily="34" charset="0"/>
                          <a:cs typeface="Arial" pitchFamily="34" charset="0"/>
                        </a:rPr>
                        <a:t>Entrega de datos estadísticos 3° bimestre (1-4)</a:t>
                      </a:r>
                    </a:p>
                    <a:p>
                      <a:pPr marL="0" marR="0" indent="0" algn="l" defTabSz="914400" rtl="0" eaLnBrk="1" fontAlgn="auto" latinLnBrk="0" hangingPunct="1">
                        <a:lnSpc>
                          <a:spcPct val="119000"/>
                        </a:lnSpc>
                        <a:spcBef>
                          <a:spcPts val="0"/>
                        </a:spcBef>
                        <a:spcAft>
                          <a:spcPts val="0"/>
                        </a:spcAft>
                        <a:buClrTx/>
                        <a:buSzTx/>
                        <a:buFont typeface="Wingdings" panose="05000000000000000000" pitchFamily="2" charset="2"/>
                        <a:buNone/>
                        <a:tabLst/>
                        <a:defRPr/>
                      </a:pPr>
                      <a:r>
                        <a:rPr lang="es-ES" sz="1050" b="1" i="0" kern="1400" dirty="0">
                          <a:solidFill>
                            <a:srgbClr val="000000"/>
                          </a:solidFill>
                          <a:effectLst/>
                          <a:latin typeface="Candara" panose="020E0502030303020204" pitchFamily="34" charset="0"/>
                          <a:cs typeface="Arial" pitchFamily="34" charset="0"/>
                        </a:rPr>
                        <a:t>Juegos Deportivos de la educación básica.</a:t>
                      </a:r>
                      <a:r>
                        <a:rPr lang="es-ES" sz="1050" b="1" i="0" kern="1400" baseline="0" dirty="0">
                          <a:solidFill>
                            <a:srgbClr val="000000"/>
                          </a:solidFill>
                          <a:effectLst/>
                          <a:latin typeface="Candara" panose="020E0502030303020204" pitchFamily="34" charset="0"/>
                          <a:cs typeface="Arial" pitchFamily="34" charset="0"/>
                        </a:rPr>
                        <a:t> Etapa subsistema (8-10)</a:t>
                      </a:r>
                      <a:endParaRPr lang="es-ES" sz="1050" b="1" i="0"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a:t>
                      </a:r>
                    </a:p>
                    <a:p>
                      <a:pPr marL="0" marR="0" indent="0" algn="ctr" defTabSz="914400" rtl="0" eaLnBrk="1" fontAlgn="auto" latinLnBrk="0" hangingPunct="1">
                        <a:lnSpc>
                          <a:spcPct val="119000"/>
                        </a:lnSpc>
                        <a:spcBef>
                          <a:spcPts val="0"/>
                        </a:spcBef>
                        <a:spcAft>
                          <a:spcPts val="0"/>
                        </a:spcAft>
                        <a:buClrTx/>
                        <a:buSzTx/>
                        <a:buFontTx/>
                        <a:buNone/>
                        <a:tabLst/>
                        <a:defRPr/>
                      </a:pPr>
                      <a:r>
                        <a:rPr kumimoji="0" lang="es-ES" sz="80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Inicia período de Preinscripciones a Primer Grado de Secundaria</a:t>
                      </a:r>
                      <a:endParaRPr lang="es-ES" sz="800"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4</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6174">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5</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6</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7</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8</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9</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10</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11</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60228">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12</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13</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14</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15</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16</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17</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18</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97511">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19</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20</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0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kumimoji="0" lang="es-ES" sz="900" b="0" i="1" u="none" strike="noStrike" kern="1400" cap="none" spc="0" normalizeH="0" baseline="0" noProof="0" dirty="0">
                        <a:ln>
                          <a:noFill/>
                        </a:ln>
                        <a:solidFill>
                          <a:srgbClr val="000000"/>
                        </a:solidFill>
                        <a:effectLst/>
                        <a:uLnTx/>
                        <a:uFillTx/>
                        <a:latin typeface="Candara" panose="020E0502030303020204" pitchFamily="34" charset="0"/>
                        <a:ea typeface="+mn-ea"/>
                        <a:cs typeface="+mn-cs"/>
                      </a:endParaRP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21</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22</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23</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24</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25</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97511">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26</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27</a:t>
                      </a:r>
                    </a:p>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CONSEJO TÉCNICO DE ZONA</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28</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29</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a:solidFill>
                            <a:srgbClr val="000000"/>
                          </a:solidFill>
                          <a:effectLst/>
                          <a:latin typeface="Candara" panose="020E0502030303020204" pitchFamily="34" charset="0"/>
                        </a:rPr>
                        <a:t>30</a:t>
                      </a:r>
                      <a:endParaRPr lang="es-ES" sz="1000" i="1" kern="140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31</a:t>
                      </a:r>
                    </a:p>
                    <a:p>
                      <a:pPr marL="0" marR="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Termina período de Preinscripciones a Primer Grado de Secundaria</a:t>
                      </a:r>
                      <a:endParaRPr lang="es-ES" sz="1050" i="0"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00" b="1" i="0" kern="1400" dirty="0">
                          <a:solidFill>
                            <a:srgbClr val="000000"/>
                          </a:solidFill>
                          <a:effectLst/>
                          <a:latin typeface="Candara" panose="020E0502030303020204" pitchFamily="34" charset="0"/>
                        </a:rPr>
                        <a:t> </a:t>
                      </a:r>
                      <a:endParaRPr lang="es-ES" sz="1000" i="1" kern="1400" dirty="0">
                        <a:solidFill>
                          <a:srgbClr val="000000"/>
                        </a:solidFill>
                        <a:effectLst/>
                        <a:latin typeface="Candara" panose="020E0502030303020204" pitchFamily="34" charset="0"/>
                      </a:endParaRPr>
                    </a:p>
                  </a:txBody>
                  <a:tcPr marL="58862" marR="29175" marT="29175" marB="29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pic>
        <p:nvPicPr>
          <p:cNvPr id="28" name="27 Imagen" descr="Resultado de imagen para balon de futbol"/>
          <p:cNvPicPr/>
          <p:nvPr/>
        </p:nvPicPr>
        <p:blipFill>
          <a:blip r:embed="rId2"/>
          <a:srcRect/>
          <a:stretch>
            <a:fillRect/>
          </a:stretch>
        </p:blipFill>
        <p:spPr bwMode="auto">
          <a:xfrm>
            <a:off x="4196390" y="3006183"/>
            <a:ext cx="196248" cy="182880"/>
          </a:xfrm>
          <a:prstGeom prst="rect">
            <a:avLst/>
          </a:prstGeom>
          <a:noFill/>
          <a:ln w="9525">
            <a:noFill/>
            <a:miter lim="800000"/>
            <a:headEnd/>
            <a:tailEnd/>
          </a:ln>
        </p:spPr>
      </p:pic>
      <p:pic>
        <p:nvPicPr>
          <p:cNvPr id="29" name="28 Imagen" descr="Resultado de imagen para balon de futbol"/>
          <p:cNvPicPr/>
          <p:nvPr/>
        </p:nvPicPr>
        <p:blipFill>
          <a:blip r:embed="rId2"/>
          <a:srcRect/>
          <a:stretch>
            <a:fillRect/>
          </a:stretch>
        </p:blipFill>
        <p:spPr bwMode="auto">
          <a:xfrm>
            <a:off x="5553462" y="3010600"/>
            <a:ext cx="196248" cy="182880"/>
          </a:xfrm>
          <a:prstGeom prst="rect">
            <a:avLst/>
          </a:prstGeom>
          <a:noFill/>
          <a:ln w="9525">
            <a:noFill/>
            <a:miter lim="800000"/>
            <a:headEnd/>
            <a:tailEnd/>
          </a:ln>
        </p:spPr>
      </p:pic>
      <p:pic>
        <p:nvPicPr>
          <p:cNvPr id="30" name="29 Imagen" descr="Resultado de imagen para balon de futbol"/>
          <p:cNvPicPr/>
          <p:nvPr/>
        </p:nvPicPr>
        <p:blipFill>
          <a:blip r:embed="rId2"/>
          <a:srcRect/>
          <a:stretch>
            <a:fillRect/>
          </a:stretch>
        </p:blipFill>
        <p:spPr bwMode="auto">
          <a:xfrm>
            <a:off x="6761896" y="3033479"/>
            <a:ext cx="196248" cy="182880"/>
          </a:xfrm>
          <a:prstGeom prst="rect">
            <a:avLst/>
          </a:prstGeom>
          <a:noFill/>
          <a:ln w="9525">
            <a:noFill/>
            <a:miter lim="800000"/>
            <a:headEnd/>
            <a:tailEnd/>
          </a:ln>
        </p:spPr>
      </p:pic>
      <p:sp>
        <p:nvSpPr>
          <p:cNvPr id="31" name="30 CuadroTexto"/>
          <p:cNvSpPr txBox="1"/>
          <p:nvPr/>
        </p:nvSpPr>
        <p:spPr>
          <a:xfrm>
            <a:off x="2771800" y="5805264"/>
            <a:ext cx="3990096" cy="1077218"/>
          </a:xfrm>
          <a:prstGeom prst="rect">
            <a:avLst/>
          </a:prstGeom>
          <a:noFill/>
        </p:spPr>
        <p:txBody>
          <a:bodyPr wrap="square" rtlCol="0">
            <a:spAutoFit/>
          </a:bodyPr>
          <a:lstStyle/>
          <a:p>
            <a:pPr algn="ctr"/>
            <a:r>
              <a:rPr lang="es-MX" sz="1600" b="1" spc="600" dirty="0">
                <a:latin typeface="Candara" panose="020E0502030303020204" pitchFamily="34" charset="0"/>
              </a:rPr>
              <a:t> CONSEJO TÉCNICO ESCOLAR</a:t>
            </a:r>
          </a:p>
          <a:p>
            <a:pPr algn="ctr"/>
            <a:r>
              <a:rPr lang="es-MX" sz="1600" b="1" spc="600" dirty="0">
                <a:latin typeface="Candara" panose="020E0502030303020204" pitchFamily="34" charset="0"/>
              </a:rPr>
              <a:t>(calendarización de zona)</a:t>
            </a:r>
          </a:p>
        </p:txBody>
      </p:sp>
      <p:pic>
        <p:nvPicPr>
          <p:cNvPr id="17" name="Imagen 16"/>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 name="CuadroTexto 1"/>
          <p:cNvSpPr txBox="1"/>
          <p:nvPr/>
        </p:nvSpPr>
        <p:spPr>
          <a:xfrm>
            <a:off x="2339752" y="4091458"/>
            <a:ext cx="5616624" cy="369332"/>
          </a:xfrm>
          <a:prstGeom prst="rect">
            <a:avLst/>
          </a:prstGeom>
          <a:noFill/>
        </p:spPr>
        <p:txBody>
          <a:bodyPr wrap="square" rtlCol="0">
            <a:spAutoFit/>
          </a:bodyPr>
          <a:lstStyle/>
          <a:p>
            <a:r>
              <a:rPr lang="es-MX" dirty="0"/>
              <a:t>Concursos de Símbolos  Patrios  fase escuela</a:t>
            </a:r>
          </a:p>
        </p:txBody>
      </p:sp>
      <p:sp>
        <p:nvSpPr>
          <p:cNvPr id="5" name="CuadroTexto 4"/>
          <p:cNvSpPr txBox="1"/>
          <p:nvPr/>
        </p:nvSpPr>
        <p:spPr>
          <a:xfrm>
            <a:off x="1612900" y="3189063"/>
            <a:ext cx="5479380" cy="369332"/>
          </a:xfrm>
          <a:prstGeom prst="rect">
            <a:avLst/>
          </a:prstGeom>
          <a:noFill/>
        </p:spPr>
        <p:txBody>
          <a:bodyPr wrap="square" rtlCol="0">
            <a:spAutoFit/>
          </a:bodyPr>
          <a:lstStyle/>
          <a:p>
            <a:r>
              <a:rPr lang="es-MX" dirty="0"/>
              <a:t>VISITAS  A LAS ESCUELAS  SATE TM Y V</a:t>
            </a:r>
          </a:p>
        </p:txBody>
      </p:sp>
    </p:spTree>
    <p:extLst>
      <p:ext uri="{BB962C8B-B14F-4D97-AF65-F5344CB8AC3E}">
        <p14:creationId xmlns:p14="http://schemas.microsoft.com/office/powerpoint/2010/main" val="350136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1560" y="836712"/>
            <a:ext cx="8075240" cy="5632311"/>
          </a:xfrm>
          <a:prstGeom prst="rect">
            <a:avLst/>
          </a:prstGeom>
          <a:noFill/>
        </p:spPr>
        <p:txBody>
          <a:bodyPr wrap="square" rtlCol="0">
            <a:spAutoFit/>
          </a:bodyPr>
          <a:lstStyle/>
          <a:p>
            <a:r>
              <a:rPr lang="es-MX" dirty="0"/>
              <a:t>¡BIENVENIDOS!  CICLO ESCOLAR 2016-2017</a:t>
            </a:r>
          </a:p>
          <a:p>
            <a:r>
              <a:rPr lang="es-MX" dirty="0"/>
              <a:t> </a:t>
            </a:r>
          </a:p>
          <a:p>
            <a:r>
              <a:rPr lang="es-MX" dirty="0"/>
              <a:t>C. Supervisores de Educación Secundaria</a:t>
            </a:r>
          </a:p>
          <a:p>
            <a:r>
              <a:rPr lang="es-MX" dirty="0"/>
              <a:t> </a:t>
            </a:r>
          </a:p>
          <a:p>
            <a:pPr algn="just"/>
            <a:r>
              <a:rPr lang="es-MX" dirty="0"/>
              <a:t>La educación es un derecho humano esencial que posibilita el ejercicio de los demás derechos. La educación promueve la libertad y la autonomía personal. Gracias a ella, es posible mejorar las condiciones sociales, económicas y culturales de un país; está demostrado que el incremento de la escolaridad de la población se asocia con el mejoramiento de la productividad, la movilidad social, la reducción de la pobreza, la construcción de la ciudadanía y la identidad y, en definitiva, con el fortalecimiento de la cohesión social. Lograr una educación de calidad ha llevado, a que en las recientes décadas, la educación del mundo y de México ha venido experimentando un largo y complejo proceso de reformas educativas. México, inauguró su actual ciclo de reformas curriculares en la primera parte del siglo XXI: en preescolar se inició en 2004, en secundaria en 2006, la reforma de bachillerato en 2008, la de educación primaria en la transición entre 2008 y 2009 culminando, con la publicación el 19 de agosto 2011 con el Acuerdo 592  que estableció la Articulación de la Educación Básica.</a:t>
            </a:r>
          </a:p>
          <a:p>
            <a:pPr algn="just"/>
            <a:endParaRPr lang="es-MX" dirty="0"/>
          </a:p>
        </p:txBody>
      </p:sp>
    </p:spTree>
    <p:extLst>
      <p:ext uri="{BB962C8B-B14F-4D97-AF65-F5344CB8AC3E}">
        <p14:creationId xmlns:p14="http://schemas.microsoft.com/office/powerpoint/2010/main" val="118932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3352519" y="2843528"/>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8"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9" name="Control 1"/>
          <p:cNvSpPr>
            <a:spLocks noChangeArrowheads="1" noChangeShapeType="1"/>
          </p:cNvSpPr>
          <p:nvPr/>
        </p:nvSpPr>
        <p:spPr bwMode="auto">
          <a:xfrm>
            <a:off x="1612900" y="3300413"/>
            <a:ext cx="8851900" cy="5622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8" name="Rectangle 5"/>
          <p:cNvSpPr>
            <a:spLocks noChangeArrowheads="1"/>
          </p:cNvSpPr>
          <p:nvPr/>
        </p:nvSpPr>
        <p:spPr bwMode="auto">
          <a:xfrm>
            <a:off x="3748848" y="620558"/>
            <a:ext cx="1664234"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ABRIL  2017</a:t>
            </a:r>
            <a:endParaRPr lang="es-ES" dirty="0">
              <a:latin typeface="Lucida Bright" panose="020406020505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983125810"/>
              </p:ext>
            </p:extLst>
          </p:nvPr>
        </p:nvGraphicFramePr>
        <p:xfrm>
          <a:off x="296490" y="989890"/>
          <a:ext cx="8568949" cy="5951629"/>
        </p:xfrm>
        <a:graphic>
          <a:graphicData uri="http://schemas.openxmlformats.org/drawingml/2006/table">
            <a:tbl>
              <a:tblPr/>
              <a:tblGrid>
                <a:gridCol w="1225964">
                  <a:extLst>
                    <a:ext uri="{9D8B030D-6E8A-4147-A177-3AD203B41FA5}">
                      <a16:colId xmlns:a16="http://schemas.microsoft.com/office/drawing/2014/main" val="20000"/>
                    </a:ext>
                  </a:extLst>
                </a:gridCol>
                <a:gridCol w="1225964">
                  <a:extLst>
                    <a:ext uri="{9D8B030D-6E8A-4147-A177-3AD203B41FA5}">
                      <a16:colId xmlns:a16="http://schemas.microsoft.com/office/drawing/2014/main" val="20001"/>
                    </a:ext>
                  </a:extLst>
                </a:gridCol>
                <a:gridCol w="1225964">
                  <a:extLst>
                    <a:ext uri="{9D8B030D-6E8A-4147-A177-3AD203B41FA5}">
                      <a16:colId xmlns:a16="http://schemas.microsoft.com/office/drawing/2014/main" val="20002"/>
                    </a:ext>
                  </a:extLst>
                </a:gridCol>
                <a:gridCol w="1225964">
                  <a:extLst>
                    <a:ext uri="{9D8B030D-6E8A-4147-A177-3AD203B41FA5}">
                      <a16:colId xmlns:a16="http://schemas.microsoft.com/office/drawing/2014/main" val="20003"/>
                    </a:ext>
                  </a:extLst>
                </a:gridCol>
                <a:gridCol w="1217824">
                  <a:extLst>
                    <a:ext uri="{9D8B030D-6E8A-4147-A177-3AD203B41FA5}">
                      <a16:colId xmlns:a16="http://schemas.microsoft.com/office/drawing/2014/main" val="20004"/>
                    </a:ext>
                  </a:extLst>
                </a:gridCol>
                <a:gridCol w="1221305">
                  <a:extLst>
                    <a:ext uri="{9D8B030D-6E8A-4147-A177-3AD203B41FA5}">
                      <a16:colId xmlns:a16="http://schemas.microsoft.com/office/drawing/2014/main" val="20005"/>
                    </a:ext>
                  </a:extLst>
                </a:gridCol>
                <a:gridCol w="1225964">
                  <a:extLst>
                    <a:ext uri="{9D8B030D-6E8A-4147-A177-3AD203B41FA5}">
                      <a16:colId xmlns:a16="http://schemas.microsoft.com/office/drawing/2014/main" val="20006"/>
                    </a:ext>
                  </a:extLst>
                </a:gridCol>
              </a:tblGrid>
              <a:tr h="310333">
                <a:tc>
                  <a:txBody>
                    <a:bodyPr/>
                    <a:lstStyle/>
                    <a:p>
                      <a:pPr marR="0" indent="0" algn="ctr" rtl="0">
                        <a:spcBef>
                          <a:spcPts val="0"/>
                        </a:spcBef>
                        <a:spcAft>
                          <a:spcPts val="0"/>
                        </a:spcAft>
                      </a:pPr>
                      <a:r>
                        <a:rPr lang="es-ES" sz="14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741965">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17376">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50" b="1" i="0" kern="1400" dirty="0">
                          <a:solidFill>
                            <a:srgbClr val="000000"/>
                          </a:solidFill>
                          <a:effectLst/>
                          <a:latin typeface="Candara" panose="020E0502030303020204" pitchFamily="34" charset="0"/>
                          <a:ea typeface="+mn-ea"/>
                          <a:cs typeface="+mn-cs"/>
                        </a:rPr>
                        <a:t>ENTREGA DE ACTIVIDADES</a:t>
                      </a:r>
                      <a:r>
                        <a:rPr lang="es-ES" sz="1050" b="1"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50" b="1" i="0" kern="1400" baseline="0" dirty="0">
                          <a:solidFill>
                            <a:srgbClr val="000000"/>
                          </a:solidFill>
                          <a:effectLst/>
                          <a:latin typeface="Candara" panose="020E0502030303020204" pitchFamily="34" charset="0"/>
                          <a:ea typeface="+mn-ea"/>
                          <a:cs typeface="+mn-cs"/>
                        </a:rPr>
                        <a:t>DIGITAL</a:t>
                      </a:r>
                      <a:endParaRPr lang="es-ES" sz="1050" b="1" i="0" kern="1400" dirty="0">
                        <a:solidFill>
                          <a:srgbClr val="000000"/>
                        </a:solidFill>
                        <a:effectLst/>
                        <a:latin typeface="Candara" panose="020E0502030303020204" pitchFamily="34" charset="0"/>
                        <a:ea typeface="+mn-ea"/>
                        <a:cs typeface="+mn-cs"/>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4</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6</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7</a:t>
                      </a: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36640">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9</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12</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14</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41965">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16</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17</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19</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38348">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24</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50" b="1" i="0" kern="1400" dirty="0">
                          <a:solidFill>
                            <a:srgbClr val="000000"/>
                          </a:solidFill>
                          <a:effectLst/>
                          <a:latin typeface="Candara" panose="020E0502030303020204" pitchFamily="34" charset="0"/>
                          <a:cs typeface="Arial" pitchFamily="34" charset="0"/>
                        </a:rPr>
                        <a:t>REPORTE DE REANUDACIÓN DE LABORES DIGITAL</a:t>
                      </a: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26</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27</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84135">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marR="0" indent="0" algn="l" rtl="0">
                        <a:lnSpc>
                          <a:spcPct val="119000"/>
                        </a:lnSpc>
                        <a:spcBef>
                          <a:spcPts val="0"/>
                        </a:spcBef>
                        <a:spcAft>
                          <a:spcPts val="0"/>
                        </a:spcAft>
                      </a:pPr>
                      <a:r>
                        <a:rPr lang="es-ES" sz="1100" b="1" i="0" kern="1400" dirty="0">
                          <a:solidFill>
                            <a:srgbClr val="000000"/>
                          </a:solidFill>
                          <a:effectLst/>
                          <a:latin typeface="Candara" panose="020E0502030303020204" pitchFamily="34" charset="0"/>
                        </a:rPr>
                        <a:t>ACTIVIDADES PERMANENTES</a:t>
                      </a:r>
                    </a:p>
                    <a:p>
                      <a:pPr marL="171450" marR="0" indent="-171450" algn="l" rtl="0">
                        <a:lnSpc>
                          <a:spcPct val="119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Reporte de recorrido seguridad e higiene en el trabajo.</a:t>
                      </a:r>
                    </a:p>
                    <a:p>
                      <a:pPr marL="171450" marR="0" indent="-171450" algn="l" rtl="0">
                        <a:lnSpc>
                          <a:spcPct val="119000"/>
                        </a:lnSpc>
                        <a:spcBef>
                          <a:spcPts val="0"/>
                        </a:spcBef>
                        <a:spcAft>
                          <a:spcPts val="0"/>
                        </a:spcAft>
                        <a:buFont typeface="Wingdings" panose="05000000000000000000" pitchFamily="2" charset="2"/>
                        <a:buChar char="ü"/>
                      </a:pPr>
                      <a:r>
                        <a:rPr lang="es-ES" sz="1100" b="1" i="0" kern="1400" dirty="0">
                          <a:solidFill>
                            <a:srgbClr val="000000"/>
                          </a:solidFill>
                          <a:effectLst/>
                          <a:latin typeface="Candara" panose="020E0502030303020204" pitchFamily="34" charset="0"/>
                          <a:cs typeface="Arial" pitchFamily="34" charset="0"/>
                        </a:rPr>
                        <a:t>Entrega de formatos E2 prospera bimestre  marzo- abril.</a:t>
                      </a:r>
                    </a:p>
                    <a:p>
                      <a:pPr marL="171450" marR="0" indent="-171450" algn="l" rtl="0">
                        <a:lnSpc>
                          <a:spcPct val="119000"/>
                        </a:lnSpc>
                        <a:spcBef>
                          <a:spcPts val="0"/>
                        </a:spcBef>
                        <a:spcAft>
                          <a:spcPts val="0"/>
                        </a:spcAft>
                        <a:buFont typeface="Wingdings" panose="05000000000000000000" pitchFamily="2" charset="2"/>
                        <a:buChar char="ü"/>
                      </a:pPr>
                      <a:r>
                        <a:rPr lang="es-ES" sz="1100" b="1" i="0" kern="1400" dirty="0">
                          <a:solidFill>
                            <a:srgbClr val="000000"/>
                          </a:solidFill>
                          <a:effectLst/>
                          <a:latin typeface="Candara" panose="020E0502030303020204" pitchFamily="34" charset="0"/>
                          <a:cs typeface="Arial" pitchFamily="34" charset="0"/>
                        </a:rPr>
                        <a:t>Juegos deportivos de la Educación Básica etapa  estatal</a:t>
                      </a:r>
                    </a:p>
                    <a:p>
                      <a:pPr marL="0" marR="0" indent="0" algn="l" defTabSz="914400" rtl="0" eaLnBrk="1" fontAlgn="auto" latinLnBrk="0" hangingPunct="1">
                        <a:lnSpc>
                          <a:spcPct val="119000"/>
                        </a:lnSpc>
                        <a:spcBef>
                          <a:spcPts val="0"/>
                        </a:spcBef>
                        <a:spcAft>
                          <a:spcPts val="0"/>
                        </a:spcAft>
                        <a:buClrTx/>
                        <a:buSzTx/>
                        <a:buFont typeface="Wingdings" panose="05000000000000000000" pitchFamily="2" charset="2"/>
                        <a:buNone/>
                        <a:tabLst/>
                        <a:defRPr/>
                      </a:pPr>
                      <a:endParaRPr lang="es-ES" sz="1100" b="1" i="1"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32" name="31 CuadroTexto"/>
          <p:cNvSpPr txBox="1"/>
          <p:nvPr/>
        </p:nvSpPr>
        <p:spPr>
          <a:xfrm>
            <a:off x="1797561" y="3538488"/>
            <a:ext cx="5832648" cy="369332"/>
          </a:xfrm>
          <a:prstGeom prst="rect">
            <a:avLst/>
          </a:prstGeom>
          <a:noFill/>
        </p:spPr>
        <p:txBody>
          <a:bodyPr wrap="square" rtlCol="0">
            <a:spAutoFit/>
          </a:bodyPr>
          <a:lstStyle/>
          <a:p>
            <a:pPr algn="ctr"/>
            <a:r>
              <a:rPr lang="es-MX" spc="3000" dirty="0">
                <a:latin typeface="Arial Black" panose="020B0A04020102020204" pitchFamily="34" charset="0"/>
              </a:rPr>
              <a:t>VACACIONES</a:t>
            </a:r>
          </a:p>
        </p:txBody>
      </p:sp>
      <p:sp>
        <p:nvSpPr>
          <p:cNvPr id="33" name="32 CuadroTexto"/>
          <p:cNvSpPr txBox="1"/>
          <p:nvPr/>
        </p:nvSpPr>
        <p:spPr>
          <a:xfrm>
            <a:off x="1815121" y="4331560"/>
            <a:ext cx="5832648" cy="369332"/>
          </a:xfrm>
          <a:prstGeom prst="rect">
            <a:avLst/>
          </a:prstGeom>
          <a:noFill/>
        </p:spPr>
        <p:txBody>
          <a:bodyPr wrap="square" rtlCol="0">
            <a:spAutoFit/>
          </a:bodyPr>
          <a:lstStyle/>
          <a:p>
            <a:pPr algn="ctr"/>
            <a:r>
              <a:rPr lang="es-MX" spc="3000" dirty="0">
                <a:latin typeface="Arial Black" panose="020B0A04020102020204" pitchFamily="34" charset="0"/>
              </a:rPr>
              <a:t>VACACIONES</a:t>
            </a:r>
          </a:p>
        </p:txBody>
      </p:sp>
      <p:pic>
        <p:nvPicPr>
          <p:cNvPr id="15" name="Imagen 14"/>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5" name="CuadroTexto 4"/>
          <p:cNvSpPr txBox="1"/>
          <p:nvPr/>
        </p:nvSpPr>
        <p:spPr>
          <a:xfrm>
            <a:off x="2987824" y="2366419"/>
            <a:ext cx="4642385" cy="369332"/>
          </a:xfrm>
          <a:prstGeom prst="rect">
            <a:avLst/>
          </a:prstGeom>
          <a:noFill/>
        </p:spPr>
        <p:txBody>
          <a:bodyPr wrap="square" rtlCol="0">
            <a:spAutoFit/>
          </a:bodyPr>
          <a:lstStyle/>
          <a:p>
            <a:r>
              <a:rPr lang="es-MX" dirty="0"/>
              <a:t>VISITAS A LAS ESCUELAS SATE TM Y V </a:t>
            </a:r>
          </a:p>
        </p:txBody>
      </p:sp>
    </p:spTree>
    <p:extLst>
      <p:ext uri="{BB962C8B-B14F-4D97-AF65-F5344CB8AC3E}">
        <p14:creationId xmlns:p14="http://schemas.microsoft.com/office/powerpoint/2010/main" val="144409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8"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9" name="Control 1"/>
          <p:cNvSpPr>
            <a:spLocks noChangeArrowheads="1" noChangeShapeType="1"/>
          </p:cNvSpPr>
          <p:nvPr/>
        </p:nvSpPr>
        <p:spPr bwMode="auto">
          <a:xfrm>
            <a:off x="1612900" y="3300413"/>
            <a:ext cx="8851900" cy="5622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0"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1" name="Rectangle 5"/>
          <p:cNvSpPr>
            <a:spLocks noChangeArrowheads="1"/>
          </p:cNvSpPr>
          <p:nvPr/>
        </p:nvSpPr>
        <p:spPr bwMode="auto">
          <a:xfrm>
            <a:off x="3707904" y="620558"/>
            <a:ext cx="1736242"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MAYO  2017</a:t>
            </a:r>
            <a:endParaRPr lang="es-ES" dirty="0">
              <a:latin typeface="Lucida Bright" panose="020406020505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063129107"/>
              </p:ext>
            </p:extLst>
          </p:nvPr>
        </p:nvGraphicFramePr>
        <p:xfrm>
          <a:off x="251520" y="1091338"/>
          <a:ext cx="8640640" cy="5966912"/>
        </p:xfrm>
        <a:graphic>
          <a:graphicData uri="http://schemas.openxmlformats.org/drawingml/2006/table">
            <a:tbl>
              <a:tblPr/>
              <a:tblGrid>
                <a:gridCol w="1236221">
                  <a:extLst>
                    <a:ext uri="{9D8B030D-6E8A-4147-A177-3AD203B41FA5}">
                      <a16:colId xmlns:a16="http://schemas.microsoft.com/office/drawing/2014/main" val="20000"/>
                    </a:ext>
                  </a:extLst>
                </a:gridCol>
                <a:gridCol w="1236221">
                  <a:extLst>
                    <a:ext uri="{9D8B030D-6E8A-4147-A177-3AD203B41FA5}">
                      <a16:colId xmlns:a16="http://schemas.microsoft.com/office/drawing/2014/main" val="20001"/>
                    </a:ext>
                  </a:extLst>
                </a:gridCol>
                <a:gridCol w="1236221">
                  <a:extLst>
                    <a:ext uri="{9D8B030D-6E8A-4147-A177-3AD203B41FA5}">
                      <a16:colId xmlns:a16="http://schemas.microsoft.com/office/drawing/2014/main" val="20002"/>
                    </a:ext>
                  </a:extLst>
                </a:gridCol>
                <a:gridCol w="1236221">
                  <a:extLst>
                    <a:ext uri="{9D8B030D-6E8A-4147-A177-3AD203B41FA5}">
                      <a16:colId xmlns:a16="http://schemas.microsoft.com/office/drawing/2014/main" val="20003"/>
                    </a:ext>
                  </a:extLst>
                </a:gridCol>
                <a:gridCol w="1228013">
                  <a:extLst>
                    <a:ext uri="{9D8B030D-6E8A-4147-A177-3AD203B41FA5}">
                      <a16:colId xmlns:a16="http://schemas.microsoft.com/office/drawing/2014/main" val="20004"/>
                    </a:ext>
                  </a:extLst>
                </a:gridCol>
                <a:gridCol w="1231522">
                  <a:extLst>
                    <a:ext uri="{9D8B030D-6E8A-4147-A177-3AD203B41FA5}">
                      <a16:colId xmlns:a16="http://schemas.microsoft.com/office/drawing/2014/main" val="20005"/>
                    </a:ext>
                  </a:extLst>
                </a:gridCol>
                <a:gridCol w="1236221">
                  <a:extLst>
                    <a:ext uri="{9D8B030D-6E8A-4147-A177-3AD203B41FA5}">
                      <a16:colId xmlns:a16="http://schemas.microsoft.com/office/drawing/2014/main" val="20006"/>
                    </a:ext>
                  </a:extLst>
                </a:gridCol>
              </a:tblGrid>
              <a:tr h="423017">
                <a:tc>
                  <a:txBody>
                    <a:bodyPr/>
                    <a:lstStyle/>
                    <a:p>
                      <a:pPr marR="0" indent="0" algn="ctr" rtl="0">
                        <a:spcBef>
                          <a:spcPts val="0"/>
                        </a:spcBef>
                        <a:spcAft>
                          <a:spcPts val="0"/>
                        </a:spcAft>
                      </a:pPr>
                      <a:r>
                        <a:rPr lang="es-ES" sz="14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45133">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105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00" b="1" i="0" kern="1400" dirty="0">
                          <a:solidFill>
                            <a:srgbClr val="000000"/>
                          </a:solidFill>
                          <a:effectLst/>
                          <a:latin typeface="Candara" panose="020E0502030303020204" pitchFamily="34" charset="0"/>
                          <a:ea typeface="+mn-ea"/>
                          <a:cs typeface="+mn-cs"/>
                        </a:rPr>
                        <a:t>ENTREGA DE ACTIVIDADES</a:t>
                      </a:r>
                      <a:r>
                        <a:rPr lang="es-ES" sz="1000" b="1"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00" b="1" i="0" kern="1400" baseline="0" dirty="0">
                          <a:solidFill>
                            <a:srgbClr val="000000"/>
                          </a:solidFill>
                          <a:effectLst/>
                          <a:latin typeface="Candara" panose="020E0502030303020204" pitchFamily="34" charset="0"/>
                          <a:ea typeface="+mn-ea"/>
                          <a:cs typeface="+mn-cs"/>
                        </a:rPr>
                        <a:t>DIGITAL</a:t>
                      </a:r>
                      <a:endParaRPr lang="es-ES" sz="1000" b="1" i="0" kern="1400" dirty="0">
                        <a:solidFill>
                          <a:srgbClr val="000000"/>
                        </a:solidFill>
                        <a:effectLst/>
                        <a:latin typeface="Candara" panose="020E0502030303020204" pitchFamily="34" charset="0"/>
                        <a:ea typeface="+mn-ea"/>
                        <a:cs typeface="+mn-cs"/>
                      </a:endParaRP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3</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4</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5</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105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6</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36104">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7</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8</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9</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10</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105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11</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12</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13</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36104">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14</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15</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SUSPENSIÓN DE LABORES DOCENTES</a:t>
                      </a:r>
                      <a:endParaRPr lang="es-ES" sz="105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16</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17</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18</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19</a:t>
                      </a:r>
                    </a:p>
                    <a:p>
                      <a:pPr marL="0" marR="0" indent="0" algn="ctr" defTabSz="914400" rtl="0" eaLnBrk="1" fontAlgn="auto" latinLnBrk="0" hangingPunct="1">
                        <a:lnSpc>
                          <a:spcPct val="119000"/>
                        </a:lnSpc>
                        <a:spcBef>
                          <a:spcPts val="0"/>
                        </a:spcBef>
                        <a:spcAft>
                          <a:spcPts val="0"/>
                        </a:spcAft>
                        <a:buClrTx/>
                        <a:buSzTx/>
                        <a:buFontTx/>
                        <a:buNone/>
                        <a:tabLst/>
                        <a:defRPr/>
                      </a:pPr>
                      <a:r>
                        <a:rPr lang="es-ES" sz="900"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20</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4096">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21</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22</a:t>
                      </a: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CONSEJO TÉCNICO DE ZONA </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23</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24</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25</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26</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27</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11368">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28</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29</a:t>
                      </a:r>
                      <a:endParaRPr lang="es-ES" sz="105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30</a:t>
                      </a:r>
                      <a:endParaRPr lang="es-ES" sz="1050" b="1"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31</a:t>
                      </a:r>
                    </a:p>
                    <a:p>
                      <a:pPr marR="0" indent="0" algn="ctr" rtl="0">
                        <a:lnSpc>
                          <a:spcPct val="119000"/>
                        </a:lnSpc>
                        <a:spcBef>
                          <a:spcPts val="0"/>
                        </a:spcBef>
                        <a:spcAft>
                          <a:spcPts val="0"/>
                        </a:spcAft>
                      </a:pPr>
                      <a:r>
                        <a:rPr kumimoji="0" lang="es-ES" sz="700" b="0"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CONCLUYE PERIODO  PARA EXCURSIONES</a:t>
                      </a:r>
                      <a:endParaRPr lang="es-ES" sz="700" b="1" i="0"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marR="0" indent="0" algn="l" rtl="0">
                        <a:lnSpc>
                          <a:spcPct val="119000"/>
                        </a:lnSpc>
                        <a:spcBef>
                          <a:spcPts val="0"/>
                        </a:spcBef>
                        <a:spcAft>
                          <a:spcPts val="0"/>
                        </a:spcAft>
                      </a:pPr>
                      <a:r>
                        <a:rPr lang="es-ES" sz="1050" b="1" i="0" kern="1400" dirty="0">
                          <a:solidFill>
                            <a:srgbClr val="000000"/>
                          </a:solidFill>
                          <a:effectLst/>
                          <a:latin typeface="Candara" panose="020E0502030303020204" pitchFamily="34" charset="0"/>
                        </a:rPr>
                        <a:t>ACTIVIDADES PERMANENTES </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dirty="0">
                          <a:solidFill>
                            <a:srgbClr val="000000"/>
                          </a:solidFill>
                          <a:effectLst/>
                          <a:latin typeface="Candara" panose="020E0502030303020204" pitchFamily="34" charset="0"/>
                          <a:cs typeface="Arial" pitchFamily="34" charset="0"/>
                        </a:rPr>
                        <a:t>Certificación electrónica prospera (1-19) bimestre marzo- abril</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Entrega de datos estadísticos 4° bimestre (1-5)</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Revisión de ajuste de personal (1-19)</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Fase subsistema de Himno Nacional Mexicano</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Fase subsistema de Símbolos Patrios</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Revisión de cooperativas Región Cuautla y Jojutla</a:t>
                      </a:r>
                    </a:p>
                    <a:p>
                      <a:pPr marL="171450" marR="0" indent="-171450" algn="l" rtl="0">
                        <a:lnSpc>
                          <a:spcPct val="119000"/>
                        </a:lnSpc>
                        <a:spcBef>
                          <a:spcPts val="0"/>
                        </a:spcBef>
                        <a:spcAft>
                          <a:spcPts val="0"/>
                        </a:spcAft>
                        <a:buFont typeface="Wingdings" panose="05000000000000000000" pitchFamily="2" charset="2"/>
                        <a:buChar char="ü"/>
                      </a:pPr>
                      <a:r>
                        <a:rPr lang="es-ES" sz="1000" b="1" i="0" kern="1400" baseline="0" dirty="0">
                          <a:solidFill>
                            <a:srgbClr val="000000"/>
                          </a:solidFill>
                          <a:effectLst/>
                          <a:latin typeface="Candara" panose="020E0502030303020204" pitchFamily="34" charset="0"/>
                          <a:cs typeface="Arial" pitchFamily="34" charset="0"/>
                        </a:rPr>
                        <a:t>Olimpiada del Conocimiento Infantil 2017</a:t>
                      </a:r>
                      <a:endParaRPr lang="es-ES" sz="10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8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6" name="25 CuadroTexto"/>
          <p:cNvSpPr txBox="1"/>
          <p:nvPr/>
        </p:nvSpPr>
        <p:spPr>
          <a:xfrm>
            <a:off x="2771800" y="4769856"/>
            <a:ext cx="6120360" cy="584775"/>
          </a:xfrm>
          <a:prstGeom prst="rect">
            <a:avLst/>
          </a:prstGeom>
          <a:noFill/>
        </p:spPr>
        <p:txBody>
          <a:bodyPr wrap="square" rtlCol="0">
            <a:spAutoFit/>
          </a:bodyPr>
          <a:lstStyle/>
          <a:p>
            <a:pPr algn="ctr"/>
            <a:r>
              <a:rPr lang="es-MX" sz="1600" b="1" spc="900" dirty="0">
                <a:latin typeface="Candara" panose="020E0502030303020204" pitchFamily="34" charset="0"/>
              </a:rPr>
              <a:t>CONSEJO TÉCNICO ESCOLAR</a:t>
            </a:r>
          </a:p>
          <a:p>
            <a:pPr algn="ctr"/>
            <a:r>
              <a:rPr lang="es-MX" sz="1600" b="1" spc="900" dirty="0">
                <a:latin typeface="Candara" panose="020E0502030303020204" pitchFamily="34" charset="0"/>
              </a:rPr>
              <a:t>(calendarización de zona)</a:t>
            </a:r>
          </a:p>
        </p:txBody>
      </p:sp>
      <p:pic>
        <p:nvPicPr>
          <p:cNvPr id="14" name="Imagen 13"/>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 name="CuadroTexto 1"/>
          <p:cNvSpPr txBox="1"/>
          <p:nvPr/>
        </p:nvSpPr>
        <p:spPr>
          <a:xfrm>
            <a:off x="1763688" y="5949280"/>
            <a:ext cx="3384376" cy="646331"/>
          </a:xfrm>
          <a:prstGeom prst="rect">
            <a:avLst/>
          </a:prstGeom>
          <a:noFill/>
        </p:spPr>
        <p:txBody>
          <a:bodyPr wrap="square" rtlCol="0">
            <a:spAutoFit/>
          </a:bodyPr>
          <a:lstStyle/>
          <a:p>
            <a:r>
              <a:rPr lang="es-MX" dirty="0"/>
              <a:t>VISITAS A LAS ESCUELAS TM Y VESP..</a:t>
            </a:r>
          </a:p>
        </p:txBody>
      </p:sp>
    </p:spTree>
    <p:extLst>
      <p:ext uri="{BB962C8B-B14F-4D97-AF65-F5344CB8AC3E}">
        <p14:creationId xmlns:p14="http://schemas.microsoft.com/office/powerpoint/2010/main" val="339804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8"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9" name="Control 1"/>
          <p:cNvSpPr>
            <a:spLocks noChangeArrowheads="1" noChangeShapeType="1"/>
          </p:cNvSpPr>
          <p:nvPr/>
        </p:nvSpPr>
        <p:spPr bwMode="auto">
          <a:xfrm>
            <a:off x="1612900" y="3300413"/>
            <a:ext cx="8851900" cy="5622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0"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1"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2"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1" name="Rectangle 5"/>
          <p:cNvSpPr>
            <a:spLocks noChangeArrowheads="1"/>
          </p:cNvSpPr>
          <p:nvPr/>
        </p:nvSpPr>
        <p:spPr bwMode="auto">
          <a:xfrm>
            <a:off x="3707904" y="620558"/>
            <a:ext cx="1736242"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JUNIO  2017</a:t>
            </a:r>
            <a:endParaRPr lang="es-ES" dirty="0">
              <a:latin typeface="Lucida Bright" panose="020406020505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135491095"/>
              </p:ext>
            </p:extLst>
          </p:nvPr>
        </p:nvGraphicFramePr>
        <p:xfrm>
          <a:off x="278123" y="1200522"/>
          <a:ext cx="8569325" cy="5671752"/>
        </p:xfrm>
        <a:graphic>
          <a:graphicData uri="http://schemas.openxmlformats.org/drawingml/2006/table">
            <a:tbl>
              <a:tblPr/>
              <a:tblGrid>
                <a:gridCol w="1226018">
                  <a:extLst>
                    <a:ext uri="{9D8B030D-6E8A-4147-A177-3AD203B41FA5}">
                      <a16:colId xmlns:a16="http://schemas.microsoft.com/office/drawing/2014/main" val="20000"/>
                    </a:ext>
                  </a:extLst>
                </a:gridCol>
                <a:gridCol w="1226018">
                  <a:extLst>
                    <a:ext uri="{9D8B030D-6E8A-4147-A177-3AD203B41FA5}">
                      <a16:colId xmlns:a16="http://schemas.microsoft.com/office/drawing/2014/main" val="20001"/>
                    </a:ext>
                  </a:extLst>
                </a:gridCol>
                <a:gridCol w="1226018">
                  <a:extLst>
                    <a:ext uri="{9D8B030D-6E8A-4147-A177-3AD203B41FA5}">
                      <a16:colId xmlns:a16="http://schemas.microsoft.com/office/drawing/2014/main" val="20002"/>
                    </a:ext>
                  </a:extLst>
                </a:gridCol>
                <a:gridCol w="1226018">
                  <a:extLst>
                    <a:ext uri="{9D8B030D-6E8A-4147-A177-3AD203B41FA5}">
                      <a16:colId xmlns:a16="http://schemas.microsoft.com/office/drawing/2014/main" val="20003"/>
                    </a:ext>
                  </a:extLst>
                </a:gridCol>
                <a:gridCol w="1217877">
                  <a:extLst>
                    <a:ext uri="{9D8B030D-6E8A-4147-A177-3AD203B41FA5}">
                      <a16:colId xmlns:a16="http://schemas.microsoft.com/office/drawing/2014/main" val="20004"/>
                    </a:ext>
                  </a:extLst>
                </a:gridCol>
                <a:gridCol w="1221358">
                  <a:extLst>
                    <a:ext uri="{9D8B030D-6E8A-4147-A177-3AD203B41FA5}">
                      <a16:colId xmlns:a16="http://schemas.microsoft.com/office/drawing/2014/main" val="20005"/>
                    </a:ext>
                  </a:extLst>
                </a:gridCol>
                <a:gridCol w="1226018">
                  <a:extLst>
                    <a:ext uri="{9D8B030D-6E8A-4147-A177-3AD203B41FA5}">
                      <a16:colId xmlns:a16="http://schemas.microsoft.com/office/drawing/2014/main" val="20006"/>
                    </a:ext>
                  </a:extLst>
                </a:gridCol>
              </a:tblGrid>
              <a:tr h="411885">
                <a:tc>
                  <a:txBody>
                    <a:bodyPr/>
                    <a:lstStyle/>
                    <a:p>
                      <a:pPr marR="0" indent="0" algn="ctr" rtl="0">
                        <a:spcBef>
                          <a:spcPts val="0"/>
                        </a:spcBef>
                        <a:spcAft>
                          <a:spcPts val="0"/>
                        </a:spcAft>
                      </a:pPr>
                      <a:r>
                        <a:rPr lang="es-ES" sz="1400" b="1" kern="1400" dirty="0">
                          <a:solidFill>
                            <a:srgbClr val="000000"/>
                          </a:solidFill>
                          <a:effectLst/>
                          <a:latin typeface="Candara" panose="020E0502030303020204" pitchFamily="34" charset="0"/>
                        </a:rPr>
                        <a:t>Domingo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84753">
                <a:tc gridSpan="4">
                  <a:txBody>
                    <a:bodyPr/>
                    <a:lstStyle/>
                    <a:p>
                      <a:pPr marR="0" indent="0" algn="l"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ACTIVIDADES PERMANENTES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100" b="1" i="0" kern="1400" baseline="0" dirty="0">
                          <a:solidFill>
                            <a:srgbClr val="000000"/>
                          </a:solidFill>
                          <a:effectLst/>
                          <a:latin typeface="Candara" panose="020E0502030303020204" pitchFamily="34" charset="0"/>
                          <a:cs typeface="Arial" pitchFamily="34" charset="0"/>
                        </a:rPr>
                        <a:t>Informe tercer trimestre seguridad escolar (1-15)</a:t>
                      </a:r>
                    </a:p>
                    <a:p>
                      <a:pPr marL="171450" marR="0" indent="-171450" algn="l" rtl="0">
                        <a:lnSpc>
                          <a:spcPct val="100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Fase estatal de Himno Nacional Mexicano</a:t>
                      </a:r>
                    </a:p>
                    <a:p>
                      <a:pPr marL="171450" marR="0" indent="-171450" algn="l" rtl="0">
                        <a:lnSpc>
                          <a:spcPct val="100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Fase estatal de Símbolos Patrios</a:t>
                      </a:r>
                    </a:p>
                    <a:p>
                      <a:pPr marL="171450" marR="0" indent="-171450" algn="l" rtl="0">
                        <a:lnSpc>
                          <a:spcPct val="100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Revisión contable y elaboración de informe de cooperativas</a:t>
                      </a:r>
                    </a:p>
                    <a:p>
                      <a:pPr marL="171450" marR="0" indent="-171450" algn="l" rtl="0">
                        <a:lnSpc>
                          <a:spcPct val="100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Reparto de utilidades  a socios de cooperativas</a:t>
                      </a:r>
                    </a:p>
                    <a:p>
                      <a:pPr marL="171450" marR="0" indent="-171450" algn="l" rtl="0">
                        <a:lnSpc>
                          <a:spcPct val="100000"/>
                        </a:lnSpc>
                        <a:spcBef>
                          <a:spcPts val="0"/>
                        </a:spcBef>
                        <a:spcAft>
                          <a:spcPts val="0"/>
                        </a:spcAft>
                        <a:buFont typeface="Wingdings" panose="05000000000000000000" pitchFamily="2" charset="2"/>
                        <a:buChar char="ü"/>
                      </a:pPr>
                      <a:r>
                        <a:rPr lang="es-ES" sz="1100" b="1" i="0" kern="1400" baseline="0" dirty="0">
                          <a:solidFill>
                            <a:srgbClr val="000000"/>
                          </a:solidFill>
                          <a:effectLst/>
                          <a:latin typeface="Candara" panose="020E0502030303020204" pitchFamily="34" charset="0"/>
                          <a:cs typeface="Arial" pitchFamily="34" charset="0"/>
                        </a:rPr>
                        <a:t>Informe de seguridad e higiene en el trabajo</a:t>
                      </a:r>
                      <a:r>
                        <a:rPr lang="es-ES" sz="1100" b="1" i="0" kern="1400" dirty="0">
                          <a:solidFill>
                            <a:srgbClr val="000000"/>
                          </a:solidFill>
                          <a:effectLst/>
                          <a:latin typeface="Candara" panose="020E0502030303020204" pitchFamily="34" charset="0"/>
                        </a:rPr>
                        <a:t> </a:t>
                      </a:r>
                      <a:endParaRPr lang="es-ES" sz="1100" b="1"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mj-lt"/>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50" b="1" i="0" kern="1400" dirty="0">
                          <a:solidFill>
                            <a:srgbClr val="000000"/>
                          </a:solidFill>
                          <a:effectLst/>
                          <a:latin typeface="Candara" panose="020E0502030303020204" pitchFamily="34" charset="0"/>
                          <a:ea typeface="+mn-ea"/>
                          <a:cs typeface="+mn-cs"/>
                        </a:rPr>
                        <a:t>ENTREGA DE ACTIVIDADES</a:t>
                      </a:r>
                      <a:r>
                        <a:rPr lang="es-ES" sz="1050" b="1" i="0" kern="1400" baseline="0" dirty="0">
                          <a:solidFill>
                            <a:srgbClr val="000000"/>
                          </a:solidFill>
                          <a:effectLst/>
                          <a:latin typeface="Candara" panose="020E0502030303020204" pitchFamily="34" charset="0"/>
                          <a:ea typeface="+mn-ea"/>
                          <a:cs typeface="+mn-cs"/>
                        </a:rPr>
                        <a:t> DEL MES ANTERIOR</a:t>
                      </a:r>
                    </a:p>
                    <a:p>
                      <a:pPr marL="0" marR="0" indent="0" algn="ctr" defTabSz="914400" rtl="0" eaLnBrk="1" fontAlgn="auto" latinLnBrk="0" hangingPunct="1">
                        <a:lnSpc>
                          <a:spcPct val="119000"/>
                        </a:lnSpc>
                        <a:spcBef>
                          <a:spcPts val="0"/>
                        </a:spcBef>
                        <a:spcAft>
                          <a:spcPts val="0"/>
                        </a:spcAft>
                        <a:buClrTx/>
                        <a:buSzTx/>
                        <a:buFontTx/>
                        <a:buNone/>
                        <a:tabLst/>
                        <a:defRPr/>
                      </a:pPr>
                      <a:r>
                        <a:rPr lang="es-ES" sz="1050" b="1" i="0" kern="1400" baseline="0" dirty="0">
                          <a:solidFill>
                            <a:srgbClr val="000000"/>
                          </a:solidFill>
                          <a:effectLst/>
                          <a:latin typeface="Candara" panose="020E0502030303020204" pitchFamily="34" charset="0"/>
                          <a:ea typeface="+mn-ea"/>
                          <a:cs typeface="+mn-cs"/>
                        </a:rPr>
                        <a:t>DIGITAL</a:t>
                      </a:r>
                      <a:endParaRPr lang="es-ES" sz="1050" b="1" i="0" kern="1400" dirty="0">
                        <a:solidFill>
                          <a:srgbClr val="000000"/>
                        </a:solidFill>
                        <a:effectLst/>
                        <a:latin typeface="Candara" panose="020E0502030303020204" pitchFamily="34" charset="0"/>
                        <a:ea typeface="+mn-ea"/>
                        <a:cs typeface="+mn-cs"/>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3</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84753">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4</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6</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7</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10</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5638">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11</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12</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14</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PLANEA 2017  3er GRADO</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90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No suspensión de clases</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15</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105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PLANEA 2017  3er GRADO</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s-ES" sz="900" b="1" i="0" u="none" strike="noStrike" kern="1400" cap="none" spc="0" normalizeH="0" baseline="0" noProof="0" dirty="0">
                          <a:ln>
                            <a:noFill/>
                          </a:ln>
                          <a:solidFill>
                            <a:srgbClr val="000000"/>
                          </a:solidFill>
                          <a:effectLst/>
                          <a:uLnTx/>
                          <a:uFillTx/>
                          <a:latin typeface="Candara" panose="020E0502030303020204" pitchFamily="34" charset="0"/>
                          <a:ea typeface="+mn-ea"/>
                          <a:cs typeface="+mn-cs"/>
                        </a:rPr>
                        <a:t>No suspensión de clases</a:t>
                      </a: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16</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17</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84753">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20</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22</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23</a:t>
                      </a:r>
                    </a:p>
                    <a:p>
                      <a:pPr marL="0" marR="0" indent="0" algn="ctr" defTabSz="914400" rtl="0" eaLnBrk="1" fontAlgn="auto" latinLnBrk="0" hangingPunct="1">
                        <a:lnSpc>
                          <a:spcPct val="119000"/>
                        </a:lnSpc>
                        <a:spcBef>
                          <a:spcPts val="0"/>
                        </a:spcBef>
                        <a:spcAft>
                          <a:spcPts val="0"/>
                        </a:spcAft>
                        <a:buClrTx/>
                        <a:buSzTx/>
                        <a:buFontTx/>
                        <a:buNone/>
                        <a:tabLst/>
                        <a:defRPr/>
                      </a:pPr>
                      <a:r>
                        <a:rPr lang="es-ES" sz="1200" b="1" i="0" kern="1400" dirty="0">
                          <a:solidFill>
                            <a:srgbClr val="000000"/>
                          </a:solidFill>
                          <a:effectLst/>
                          <a:latin typeface="Candara" panose="020E0502030303020204" pitchFamily="34" charset="0"/>
                        </a:rPr>
                        <a:t>CONSEJO TÉCNICO ESTATAL</a:t>
                      </a: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24</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84753">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25</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26</a:t>
                      </a: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CONSEJO TÉCNICO DE ZONA</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27</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29</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2" name="21 CuadroTexto"/>
          <p:cNvSpPr txBox="1"/>
          <p:nvPr/>
        </p:nvSpPr>
        <p:spPr>
          <a:xfrm>
            <a:off x="2771800" y="6012577"/>
            <a:ext cx="5832648" cy="584775"/>
          </a:xfrm>
          <a:prstGeom prst="rect">
            <a:avLst/>
          </a:prstGeom>
          <a:noFill/>
        </p:spPr>
        <p:txBody>
          <a:bodyPr wrap="square" rtlCol="0">
            <a:spAutoFit/>
          </a:bodyPr>
          <a:lstStyle/>
          <a:p>
            <a:pPr algn="ctr"/>
            <a:r>
              <a:rPr lang="es-MX" sz="1600" b="1" spc="900" dirty="0">
                <a:latin typeface="Candara" panose="020E0502030303020204" pitchFamily="34" charset="0"/>
              </a:rPr>
              <a:t>CONSEJO TÉCNICO ESCOLAR</a:t>
            </a:r>
          </a:p>
          <a:p>
            <a:pPr algn="ctr"/>
            <a:r>
              <a:rPr lang="es-MX" sz="1600" b="1" spc="900" dirty="0">
                <a:latin typeface="Candara" panose="020E0502030303020204" pitchFamily="34" charset="0"/>
              </a:rPr>
              <a:t>(calendarización de zona)</a:t>
            </a:r>
          </a:p>
        </p:txBody>
      </p:sp>
      <p:pic>
        <p:nvPicPr>
          <p:cNvPr id="16" name="Imagen 15"/>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5" name="CuadroTexto 4"/>
          <p:cNvSpPr txBox="1"/>
          <p:nvPr/>
        </p:nvSpPr>
        <p:spPr>
          <a:xfrm>
            <a:off x="1612900" y="3089781"/>
            <a:ext cx="4759300" cy="369332"/>
          </a:xfrm>
          <a:prstGeom prst="rect">
            <a:avLst/>
          </a:prstGeom>
          <a:noFill/>
        </p:spPr>
        <p:txBody>
          <a:bodyPr wrap="square" rtlCol="0">
            <a:spAutoFit/>
          </a:bodyPr>
          <a:lstStyle/>
          <a:p>
            <a:r>
              <a:rPr lang="es-MX" dirty="0"/>
              <a:t>VISITA A LAS ESCUELAS  TM Y V</a:t>
            </a:r>
          </a:p>
        </p:txBody>
      </p:sp>
      <p:sp>
        <p:nvSpPr>
          <p:cNvPr id="6" name="CuadroTexto 5"/>
          <p:cNvSpPr txBox="1"/>
          <p:nvPr/>
        </p:nvSpPr>
        <p:spPr>
          <a:xfrm>
            <a:off x="1603376" y="5013176"/>
            <a:ext cx="4768824" cy="369332"/>
          </a:xfrm>
          <a:prstGeom prst="rect">
            <a:avLst/>
          </a:prstGeom>
          <a:noFill/>
        </p:spPr>
        <p:txBody>
          <a:bodyPr wrap="square" rtlCol="0">
            <a:spAutoFit/>
          </a:bodyPr>
          <a:lstStyle/>
          <a:p>
            <a:r>
              <a:rPr lang="es-MX" dirty="0"/>
              <a:t>CONCURSOS HIMNO NAL, ESTATALES </a:t>
            </a:r>
          </a:p>
        </p:txBody>
      </p:sp>
    </p:spTree>
    <p:extLst>
      <p:ext uri="{BB962C8B-B14F-4D97-AF65-F5344CB8AC3E}">
        <p14:creationId xmlns:p14="http://schemas.microsoft.com/office/powerpoint/2010/main" val="195991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Rectángulo"/>
          <p:cNvSpPr>
            <a:spLocks noChangeArrowheads="1"/>
          </p:cNvSpPr>
          <p:nvPr/>
        </p:nvSpPr>
        <p:spPr bwMode="auto">
          <a:xfrm>
            <a:off x="250825" y="1358900"/>
            <a:ext cx="8569325" cy="554038"/>
          </a:xfrm>
          <a:prstGeom prst="rect">
            <a:avLst/>
          </a:prstGeom>
          <a:noFill/>
          <a:ln w="9525">
            <a:noFill/>
            <a:miter lim="800000"/>
            <a:headEnd/>
            <a:tailEnd/>
          </a:ln>
        </p:spPr>
        <p:txBody>
          <a:bodyPr>
            <a:spAutoFit/>
          </a:bodyPr>
          <a:lstStyle/>
          <a:p>
            <a:r>
              <a:rPr lang="es-MX" sz="1000"/>
              <a:t> </a:t>
            </a:r>
          </a:p>
          <a:p>
            <a:endParaRPr lang="es-MX" sz="1000"/>
          </a:p>
          <a:p>
            <a:r>
              <a:rPr lang="es-MX" sz="1000"/>
              <a:t> </a:t>
            </a:r>
          </a:p>
        </p:txBody>
      </p:sp>
      <p:sp>
        <p:nvSpPr>
          <p:cNvPr id="3"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8"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9" name="Control 1"/>
          <p:cNvSpPr>
            <a:spLocks noChangeArrowheads="1" noChangeShapeType="1"/>
          </p:cNvSpPr>
          <p:nvPr/>
        </p:nvSpPr>
        <p:spPr bwMode="auto">
          <a:xfrm>
            <a:off x="1612900" y="3300413"/>
            <a:ext cx="8851900" cy="5622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0"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1"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12"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3" name="Rectangle 5"/>
          <p:cNvSpPr>
            <a:spLocks noChangeArrowheads="1"/>
          </p:cNvSpPr>
          <p:nvPr/>
        </p:nvSpPr>
        <p:spPr bwMode="auto">
          <a:xfrm>
            <a:off x="3676840" y="620688"/>
            <a:ext cx="1808250" cy="369332"/>
          </a:xfrm>
          <a:prstGeom prst="rect">
            <a:avLst/>
          </a:prstGeom>
          <a:solidFill>
            <a:srgbClr val="92D050"/>
          </a:solidFill>
          <a:ln>
            <a:noFill/>
          </a:ln>
          <a:extLst/>
        </p:spPr>
        <p:txBody>
          <a:bodyPr wrap="square" anchor="ctr">
            <a:spAutoFit/>
          </a:bodyPr>
          <a:lstStyle/>
          <a:p>
            <a:pPr algn="ctr">
              <a:defRPr/>
            </a:pPr>
            <a:r>
              <a:rPr lang="es-ES" b="1" dirty="0">
                <a:latin typeface="Lucida Bright" panose="02040602050505020304" pitchFamily="18" charset="0"/>
                <a:ea typeface="Times New Roman" pitchFamily="18" charset="0"/>
                <a:cs typeface="Tahoma" pitchFamily="34" charset="0"/>
              </a:rPr>
              <a:t>JULIO  2017</a:t>
            </a:r>
            <a:endParaRPr lang="es-ES" dirty="0">
              <a:latin typeface="Lucida Bright" panose="020406020505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38453175"/>
              </p:ext>
            </p:extLst>
          </p:nvPr>
        </p:nvGraphicFramePr>
        <p:xfrm>
          <a:off x="179510" y="1173163"/>
          <a:ext cx="8712969" cy="5569737"/>
        </p:xfrm>
        <a:graphic>
          <a:graphicData uri="http://schemas.openxmlformats.org/drawingml/2006/table">
            <a:tbl>
              <a:tblPr/>
              <a:tblGrid>
                <a:gridCol w="1246569">
                  <a:extLst>
                    <a:ext uri="{9D8B030D-6E8A-4147-A177-3AD203B41FA5}">
                      <a16:colId xmlns:a16="http://schemas.microsoft.com/office/drawing/2014/main" val="20000"/>
                    </a:ext>
                  </a:extLst>
                </a:gridCol>
                <a:gridCol w="1246569">
                  <a:extLst>
                    <a:ext uri="{9D8B030D-6E8A-4147-A177-3AD203B41FA5}">
                      <a16:colId xmlns:a16="http://schemas.microsoft.com/office/drawing/2014/main" val="20001"/>
                    </a:ext>
                  </a:extLst>
                </a:gridCol>
                <a:gridCol w="1246569">
                  <a:extLst>
                    <a:ext uri="{9D8B030D-6E8A-4147-A177-3AD203B41FA5}">
                      <a16:colId xmlns:a16="http://schemas.microsoft.com/office/drawing/2014/main" val="20002"/>
                    </a:ext>
                  </a:extLst>
                </a:gridCol>
                <a:gridCol w="1246569">
                  <a:extLst>
                    <a:ext uri="{9D8B030D-6E8A-4147-A177-3AD203B41FA5}">
                      <a16:colId xmlns:a16="http://schemas.microsoft.com/office/drawing/2014/main" val="20003"/>
                    </a:ext>
                  </a:extLst>
                </a:gridCol>
                <a:gridCol w="1238293">
                  <a:extLst>
                    <a:ext uri="{9D8B030D-6E8A-4147-A177-3AD203B41FA5}">
                      <a16:colId xmlns:a16="http://schemas.microsoft.com/office/drawing/2014/main" val="20004"/>
                    </a:ext>
                  </a:extLst>
                </a:gridCol>
                <a:gridCol w="1241831">
                  <a:extLst>
                    <a:ext uri="{9D8B030D-6E8A-4147-A177-3AD203B41FA5}">
                      <a16:colId xmlns:a16="http://schemas.microsoft.com/office/drawing/2014/main" val="20005"/>
                    </a:ext>
                  </a:extLst>
                </a:gridCol>
                <a:gridCol w="1246569">
                  <a:extLst>
                    <a:ext uri="{9D8B030D-6E8A-4147-A177-3AD203B41FA5}">
                      <a16:colId xmlns:a16="http://schemas.microsoft.com/office/drawing/2014/main" val="20006"/>
                    </a:ext>
                  </a:extLst>
                </a:gridCol>
              </a:tblGrid>
              <a:tr h="334894">
                <a:tc>
                  <a:txBody>
                    <a:bodyPr/>
                    <a:lstStyle/>
                    <a:p>
                      <a:pPr marR="0" indent="0" algn="ctr" rtl="0">
                        <a:spcBef>
                          <a:spcPts val="0"/>
                        </a:spcBef>
                        <a:spcAft>
                          <a:spcPts val="0"/>
                        </a:spcAft>
                      </a:pPr>
                      <a:r>
                        <a:rPr lang="es-ES" sz="1400" b="1" kern="1400" dirty="0" err="1">
                          <a:solidFill>
                            <a:srgbClr val="000000"/>
                          </a:solidFill>
                          <a:effectLst/>
                          <a:latin typeface="Candara" panose="020E0502030303020204" pitchFamily="34" charset="0"/>
                        </a:rPr>
                        <a:t>DomingoR</a:t>
                      </a:r>
                      <a:endParaRPr lang="es-ES" sz="1400" b="1" kern="1400" dirty="0">
                        <a:solidFill>
                          <a:srgbClr val="000000"/>
                        </a:solidFill>
                        <a:effectLst/>
                        <a:latin typeface="Candara" panose="020E0502030303020204" pitchFamily="34" charset="0"/>
                      </a:endParaRP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Lunes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Martes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Miércoles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Jueves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Viernes</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R="0" indent="0" algn="ctr" rtl="0">
                        <a:spcBef>
                          <a:spcPts val="0"/>
                        </a:spcBef>
                        <a:spcAft>
                          <a:spcPts val="0"/>
                        </a:spcAft>
                      </a:pPr>
                      <a:r>
                        <a:rPr lang="es-ES" sz="1400" b="1" kern="1400">
                          <a:solidFill>
                            <a:srgbClr val="000000"/>
                          </a:solidFill>
                          <a:effectLst/>
                          <a:latin typeface="Candara" panose="020E0502030303020204" pitchFamily="34" charset="0"/>
                        </a:rPr>
                        <a:t>Sábado</a:t>
                      </a:r>
                    </a:p>
                  </a:txBody>
                  <a:tcPr marL="29175" marR="29175" marT="29175" marB="291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672424">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 </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0687">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4</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6</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7</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8</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4940">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9</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10</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12</a:t>
                      </a:r>
                    </a:p>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REUNIÓN DE ANÁLISI DE INFORMES</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13</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14</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15</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64744">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16</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17</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19</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20</a:t>
                      </a:r>
                    </a:p>
                    <a:p>
                      <a:pPr marL="0" marR="0" indent="0" algn="ctr" defTabSz="914400" rtl="0" eaLnBrk="1" fontAlgn="auto" latinLnBrk="0" hangingPunct="1">
                        <a:lnSpc>
                          <a:spcPct val="119000"/>
                        </a:lnSpc>
                        <a:spcBef>
                          <a:spcPts val="0"/>
                        </a:spcBef>
                        <a:spcAft>
                          <a:spcPts val="0"/>
                        </a:spcAft>
                        <a:buClrTx/>
                        <a:buSzTx/>
                        <a:buFontTx/>
                        <a:buNone/>
                        <a:tabLst/>
                        <a:defRPr/>
                      </a:pPr>
                      <a:r>
                        <a:rPr lang="es-ES" sz="900" b="1" i="0" kern="1400" dirty="0">
                          <a:solidFill>
                            <a:srgbClr val="000000"/>
                          </a:solidFill>
                          <a:effectLst/>
                          <a:latin typeface="Candara" panose="020E0502030303020204" pitchFamily="34" charset="0"/>
                        </a:rPr>
                        <a:t>ENTREGA</a:t>
                      </a:r>
                      <a:r>
                        <a:rPr lang="es-ES" sz="900" b="1" i="0" kern="1400" baseline="0" dirty="0">
                          <a:solidFill>
                            <a:srgbClr val="000000"/>
                          </a:solidFill>
                          <a:effectLst/>
                          <a:latin typeface="Candara" panose="020E0502030303020204" pitchFamily="34" charset="0"/>
                        </a:rPr>
                        <a:t> DE DOCUMENTACIÓN FINAL DE SUPERVISIÓN</a:t>
                      </a:r>
                      <a:endParaRPr lang="es-ES" sz="90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21</a:t>
                      </a:r>
                    </a:p>
                    <a:p>
                      <a:pPr marL="0" marR="0" indent="0" algn="ctr" defTabSz="914400" rtl="0" eaLnBrk="1" fontAlgn="auto" latinLnBrk="0" hangingPunct="1">
                        <a:lnSpc>
                          <a:spcPct val="119000"/>
                        </a:lnSpc>
                        <a:spcBef>
                          <a:spcPts val="0"/>
                        </a:spcBef>
                        <a:spcAft>
                          <a:spcPts val="0"/>
                        </a:spcAft>
                        <a:buClrTx/>
                        <a:buSzTx/>
                        <a:buFontTx/>
                        <a:buNone/>
                        <a:tabLst/>
                        <a:defRPr/>
                      </a:pPr>
                      <a:r>
                        <a:rPr lang="es-ES" sz="900" b="1" i="0" kern="1400" dirty="0">
                          <a:solidFill>
                            <a:srgbClr val="000000"/>
                          </a:solidFill>
                          <a:effectLst/>
                          <a:latin typeface="Candara" panose="020E0502030303020204" pitchFamily="34" charset="0"/>
                        </a:rPr>
                        <a:t>ENTREGA</a:t>
                      </a:r>
                      <a:r>
                        <a:rPr lang="es-ES" sz="900" b="1" i="0" kern="1400" baseline="0" dirty="0">
                          <a:solidFill>
                            <a:srgbClr val="000000"/>
                          </a:solidFill>
                          <a:effectLst/>
                          <a:latin typeface="Candara" panose="020E0502030303020204" pitchFamily="34" charset="0"/>
                        </a:rPr>
                        <a:t> DE DOCUMENTACIÓN FINAL DE SUPERVISIÓN</a:t>
                      </a:r>
                      <a:endParaRPr lang="es-ES" sz="900" b="1" i="0" kern="1400" dirty="0">
                        <a:solidFill>
                          <a:srgbClr val="000000"/>
                        </a:solidFill>
                        <a:effectLst/>
                        <a:latin typeface="Candara" panose="020E0502030303020204" pitchFamily="34" charset="0"/>
                      </a:endParaRPr>
                    </a:p>
                    <a:p>
                      <a:pPr marR="0" indent="0" algn="r" rtl="0">
                        <a:lnSpc>
                          <a:spcPct val="119000"/>
                        </a:lnSpc>
                        <a:spcBef>
                          <a:spcPts val="0"/>
                        </a:spcBef>
                        <a:spcAft>
                          <a:spcPts val="0"/>
                        </a:spcAft>
                      </a:pP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a:solidFill>
                            <a:srgbClr val="000000"/>
                          </a:solidFill>
                          <a:effectLst/>
                          <a:latin typeface="Candara" panose="020E0502030303020204" pitchFamily="34" charset="0"/>
                        </a:rPr>
                        <a:t>22</a:t>
                      </a:r>
                      <a:endParaRPr lang="es-ES" sz="1050" i="1" kern="140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4"/>
                  </a:ext>
                </a:extLst>
              </a:tr>
              <a:tr h="800687">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23</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24</a:t>
                      </a:r>
                    </a:p>
                    <a:p>
                      <a:pPr marL="0" marR="0" indent="0" algn="ctr" defTabSz="914400" rtl="0" eaLnBrk="1" fontAlgn="auto" latinLnBrk="0" hangingPunct="1">
                        <a:lnSpc>
                          <a:spcPct val="119000"/>
                        </a:lnSpc>
                        <a:spcBef>
                          <a:spcPts val="0"/>
                        </a:spcBef>
                        <a:spcAft>
                          <a:spcPts val="0"/>
                        </a:spcAft>
                        <a:buClrTx/>
                        <a:buSzTx/>
                        <a:buFontTx/>
                        <a:buNone/>
                        <a:tabLst/>
                        <a:defRPr/>
                      </a:pPr>
                      <a:r>
                        <a:rPr lang="es-ES" sz="900" b="1" i="0" kern="1400" dirty="0">
                          <a:solidFill>
                            <a:srgbClr val="000000"/>
                          </a:solidFill>
                          <a:effectLst/>
                          <a:latin typeface="Candara" panose="020E0502030303020204" pitchFamily="34" charset="0"/>
                        </a:rPr>
                        <a:t>ENTREGA</a:t>
                      </a:r>
                      <a:r>
                        <a:rPr lang="es-ES" sz="900" b="1" i="0" kern="1400" baseline="0" dirty="0">
                          <a:solidFill>
                            <a:srgbClr val="000000"/>
                          </a:solidFill>
                          <a:effectLst/>
                          <a:latin typeface="Candara" panose="020E0502030303020204" pitchFamily="34" charset="0"/>
                        </a:rPr>
                        <a:t> DE DOCUMENTACIÓN FINAL DE SUPERVISIÓN</a:t>
                      </a:r>
                      <a:endParaRPr lang="es-ES" sz="900" b="1" i="0"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25</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26</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27</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28</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29</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5"/>
                  </a:ext>
                </a:extLst>
              </a:tr>
              <a:tr h="1088947">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30</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R="0" indent="0" algn="r" rtl="0">
                        <a:lnSpc>
                          <a:spcPct val="119000"/>
                        </a:lnSpc>
                        <a:spcBef>
                          <a:spcPts val="0"/>
                        </a:spcBef>
                        <a:spcAft>
                          <a:spcPts val="0"/>
                        </a:spcAft>
                      </a:pPr>
                      <a:r>
                        <a:rPr lang="es-ES" sz="1050" b="1" i="0" kern="1400" dirty="0">
                          <a:solidFill>
                            <a:srgbClr val="000000"/>
                          </a:solidFill>
                          <a:effectLst/>
                          <a:latin typeface="Candara" panose="020E0502030303020204" pitchFamily="34" charset="0"/>
                        </a:rPr>
                        <a:t>31</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gridSpan="5">
                  <a:txBody>
                    <a:bodyPr/>
                    <a:lstStyle/>
                    <a:p>
                      <a:pPr marR="0" indent="0" algn="l" rtl="0">
                        <a:lnSpc>
                          <a:spcPct val="119000"/>
                        </a:lnSpc>
                        <a:spcBef>
                          <a:spcPts val="0"/>
                        </a:spcBef>
                        <a:spcAft>
                          <a:spcPts val="0"/>
                        </a:spcAft>
                      </a:pPr>
                      <a:r>
                        <a:rPr lang="es-ES" sz="1050" b="1" i="0" kern="1400" dirty="0">
                          <a:solidFill>
                            <a:srgbClr val="000000"/>
                          </a:solidFill>
                          <a:effectLst/>
                          <a:latin typeface="Candara" panose="020E0502030303020204" pitchFamily="34" charset="0"/>
                        </a:rPr>
                        <a:t> ACTIVIDADES</a:t>
                      </a:r>
                      <a:r>
                        <a:rPr lang="es-ES" sz="1050" b="1" i="0" kern="1400" baseline="0" dirty="0">
                          <a:solidFill>
                            <a:srgbClr val="000000"/>
                          </a:solidFill>
                          <a:effectLst/>
                          <a:latin typeface="Candara" panose="020E0502030303020204" pitchFamily="34" charset="0"/>
                        </a:rPr>
                        <a:t> PERMANENTES</a:t>
                      </a: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p>
                      <a:pPr marR="0" indent="0" algn="l" rtl="0">
                        <a:lnSpc>
                          <a:spcPct val="119000"/>
                        </a:lnSpc>
                        <a:spcBef>
                          <a:spcPts val="0"/>
                        </a:spcBef>
                        <a:spcAft>
                          <a:spcPts val="0"/>
                        </a:spcAft>
                        <a:buFont typeface="Arial" pitchFamily="34" charset="0"/>
                        <a:buChar char="•"/>
                      </a:pPr>
                      <a:r>
                        <a:rPr lang="es-ES" sz="1050" b="1" i="0" kern="1400" dirty="0">
                          <a:solidFill>
                            <a:srgbClr val="000000"/>
                          </a:solidFill>
                          <a:effectLst/>
                          <a:latin typeface="Candara" panose="020E0502030303020204" pitchFamily="34" charset="0"/>
                        </a:rPr>
                        <a:t> </a:t>
                      </a:r>
                      <a:r>
                        <a:rPr lang="es-ES" sz="1050" b="0" i="1" kern="1400" dirty="0">
                          <a:solidFill>
                            <a:srgbClr val="000000"/>
                          </a:solidFill>
                          <a:effectLst/>
                          <a:latin typeface="Candara" panose="020E0502030303020204" pitchFamily="34" charset="0"/>
                        </a:rPr>
                        <a:t> </a:t>
                      </a:r>
                      <a:r>
                        <a:rPr lang="es-ES" sz="1050" b="0" i="0" kern="1400" dirty="0">
                          <a:solidFill>
                            <a:srgbClr val="000000"/>
                          </a:solidFill>
                          <a:effectLst/>
                          <a:latin typeface="Candara" panose="020E0502030303020204" pitchFamily="34" charset="0"/>
                          <a:cs typeface="Arial" pitchFamily="34" charset="0"/>
                        </a:rPr>
                        <a:t>Entrega de formatos E2 prospera bimestre mayo-junio</a:t>
                      </a:r>
                    </a:p>
                    <a:p>
                      <a:pPr marR="0" indent="0" algn="l" rtl="0">
                        <a:lnSpc>
                          <a:spcPct val="119000"/>
                        </a:lnSpc>
                        <a:spcBef>
                          <a:spcPts val="0"/>
                        </a:spcBef>
                        <a:spcAft>
                          <a:spcPts val="0"/>
                        </a:spcAft>
                        <a:buFont typeface="Arial" pitchFamily="34" charset="0"/>
                        <a:buChar char="•"/>
                      </a:pPr>
                      <a:r>
                        <a:rPr lang="es-ES" sz="1050" b="0" i="0" kern="1400" dirty="0">
                          <a:solidFill>
                            <a:srgbClr val="000000"/>
                          </a:solidFill>
                          <a:effectLst/>
                          <a:latin typeface="Candara" panose="020E0502030303020204" pitchFamily="34" charset="0"/>
                          <a:cs typeface="Arial" pitchFamily="34" charset="0"/>
                        </a:rPr>
                        <a:t> Certificación electrónica prospera (1-8) mayo-junio</a:t>
                      </a:r>
                    </a:p>
                    <a:p>
                      <a:pPr marR="0" indent="0" algn="l" rtl="0">
                        <a:lnSpc>
                          <a:spcPct val="119000"/>
                        </a:lnSpc>
                        <a:spcBef>
                          <a:spcPts val="0"/>
                        </a:spcBef>
                        <a:spcAft>
                          <a:spcPts val="0"/>
                        </a:spcAft>
                        <a:buFont typeface="Arial" pitchFamily="34" charset="0"/>
                        <a:buChar char="•"/>
                      </a:pPr>
                      <a:r>
                        <a:rPr lang="es-ES" sz="1050" b="0" i="0" kern="1400" baseline="0" dirty="0">
                          <a:solidFill>
                            <a:srgbClr val="000000"/>
                          </a:solidFill>
                          <a:effectLst/>
                          <a:latin typeface="Candara" panose="020E0502030303020204" pitchFamily="34" charset="0"/>
                          <a:cs typeface="Arial" pitchFamily="34" charset="0"/>
                        </a:rPr>
                        <a:t>Semana de rendición de cuentas (3-7)</a:t>
                      </a:r>
                      <a:endParaRPr lang="es-ES" sz="1050" b="0" i="0" kern="1400" dirty="0">
                        <a:solidFill>
                          <a:srgbClr val="000000"/>
                        </a:solidFill>
                        <a:effectLst/>
                        <a:latin typeface="Candara" panose="020E0502030303020204" pitchFamily="34" charset="0"/>
                        <a:cs typeface="Arial" pitchFamily="34" charset="0"/>
                      </a:endParaRPr>
                    </a:p>
                    <a:p>
                      <a:pPr marR="0" indent="0" algn="l" rtl="0">
                        <a:lnSpc>
                          <a:spcPct val="119000"/>
                        </a:lnSpc>
                        <a:spcBef>
                          <a:spcPts val="0"/>
                        </a:spcBef>
                        <a:spcAft>
                          <a:spcPts val="0"/>
                        </a:spcAft>
                        <a:buFont typeface="Arial" pitchFamily="34" charset="0"/>
                        <a:buChar char="•"/>
                      </a:pPr>
                      <a:r>
                        <a:rPr lang="es-ES" sz="1050" b="0" i="0" kern="1400" baseline="0" dirty="0">
                          <a:solidFill>
                            <a:srgbClr val="000000"/>
                          </a:solidFill>
                          <a:effectLst/>
                          <a:latin typeface="Candara" panose="020E0502030303020204" pitchFamily="34" charset="0"/>
                          <a:cs typeface="Arial" pitchFamily="34" charset="0"/>
                        </a:rPr>
                        <a:t> Oficialización estadística 911 (a partir de 20)</a:t>
                      </a:r>
                    </a:p>
                    <a:p>
                      <a:pPr marR="0" indent="0" algn="l" rtl="0">
                        <a:lnSpc>
                          <a:spcPct val="119000"/>
                        </a:lnSpc>
                        <a:spcBef>
                          <a:spcPts val="0"/>
                        </a:spcBef>
                        <a:spcAft>
                          <a:spcPts val="0"/>
                        </a:spcAft>
                        <a:buFont typeface="Arial" pitchFamily="34" charset="0"/>
                        <a:buChar char="•"/>
                      </a:pPr>
                      <a:r>
                        <a:rPr lang="es-ES" sz="1050" b="0" i="0" kern="1400" baseline="0" dirty="0">
                          <a:solidFill>
                            <a:srgbClr val="000000"/>
                          </a:solidFill>
                          <a:effectLst/>
                          <a:latin typeface="Candara" panose="020E0502030303020204" pitchFamily="34" charset="0"/>
                          <a:cs typeface="Arial" pitchFamily="34" charset="0"/>
                        </a:rPr>
                        <a:t> Liberación de cooperativas</a:t>
                      </a:r>
                      <a:r>
                        <a:rPr lang="es-ES" sz="1050" b="1" i="0" kern="1400" dirty="0">
                          <a:solidFill>
                            <a:srgbClr val="000000"/>
                          </a:solidFill>
                          <a:effectLst/>
                          <a:latin typeface="Candara" panose="020E0502030303020204" pitchFamily="34" charset="0"/>
                        </a:rPr>
                        <a:t>  </a:t>
                      </a:r>
                      <a:endParaRPr lang="es-ES" sz="1050" i="1" kern="1400" dirty="0">
                        <a:solidFill>
                          <a:srgbClr val="000000"/>
                        </a:solidFill>
                        <a:effectLst/>
                        <a:latin typeface="Candara" panose="020E0502030303020204" pitchFamily="34" charset="0"/>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R="0" indent="0" algn="r" rtl="0">
                        <a:lnSpc>
                          <a:spcPct val="119000"/>
                        </a:lnSpc>
                        <a:spcBef>
                          <a:spcPts val="0"/>
                        </a:spcBef>
                        <a:spcAft>
                          <a:spcPts val="0"/>
                        </a:spcAft>
                      </a:pPr>
                      <a:endParaRPr lang="es-ES" sz="1000" i="1" kern="1400" dirty="0">
                        <a:solidFill>
                          <a:srgbClr val="000000"/>
                        </a:solidFill>
                        <a:effectLst/>
                        <a:latin typeface="Times New Roman"/>
                      </a:endParaRPr>
                    </a:p>
                  </a:txBody>
                  <a:tcPr marL="58862" marR="29175" marT="29175" marB="2917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6" name="Control 1"/>
          <p:cNvSpPr>
            <a:spLocks noChangeArrowheads="1" noChangeShapeType="1"/>
          </p:cNvSpPr>
          <p:nvPr/>
        </p:nvSpPr>
        <p:spPr bwMode="auto">
          <a:xfrm>
            <a:off x="1608138" y="33004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24" name="23 Pentágono"/>
          <p:cNvSpPr/>
          <p:nvPr/>
        </p:nvSpPr>
        <p:spPr>
          <a:xfrm flipH="1">
            <a:off x="3835783" y="3777605"/>
            <a:ext cx="1315194" cy="974204"/>
          </a:xfrm>
          <a:prstGeom prst="homePlate">
            <a:avLst>
              <a:gd name="adj" fmla="val 1865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b="1" dirty="0">
                <a:solidFill>
                  <a:schemeClr val="tx1"/>
                </a:solidFill>
                <a:latin typeface="Candara" panose="020E0502030303020204" pitchFamily="34" charset="0"/>
              </a:rPr>
              <a:t>19</a:t>
            </a:r>
          </a:p>
          <a:p>
            <a:pPr algn="ctr"/>
            <a:r>
              <a:rPr lang="es-MX" b="1" dirty="0">
                <a:solidFill>
                  <a:schemeClr val="tx1"/>
                </a:solidFill>
                <a:latin typeface="Candara" panose="020E0502030303020204" pitchFamily="34" charset="0"/>
              </a:rPr>
              <a:t>Fin de cursos</a:t>
            </a:r>
          </a:p>
        </p:txBody>
      </p:sp>
      <p:sp>
        <p:nvSpPr>
          <p:cNvPr id="26" name="25 CuadroTexto"/>
          <p:cNvSpPr txBox="1"/>
          <p:nvPr/>
        </p:nvSpPr>
        <p:spPr>
          <a:xfrm>
            <a:off x="3059832" y="5045114"/>
            <a:ext cx="5400600" cy="400110"/>
          </a:xfrm>
          <a:prstGeom prst="rect">
            <a:avLst/>
          </a:prstGeom>
          <a:noFill/>
        </p:spPr>
        <p:txBody>
          <a:bodyPr wrap="square" rtlCol="0">
            <a:spAutoFit/>
          </a:bodyPr>
          <a:lstStyle/>
          <a:p>
            <a:pPr algn="ctr"/>
            <a:r>
              <a:rPr lang="es-MX" sz="2000" b="1" kern="1500" spc="1500" dirty="0">
                <a:latin typeface="Candara" panose="020E0502030303020204" pitchFamily="34" charset="0"/>
              </a:rPr>
              <a:t>RECESO   ESCOLAR</a:t>
            </a:r>
          </a:p>
        </p:txBody>
      </p:sp>
      <p:pic>
        <p:nvPicPr>
          <p:cNvPr id="18" name="Imagen 17"/>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
        <p:nvSpPr>
          <p:cNvPr id="22" name="25 CuadroTexto"/>
          <p:cNvSpPr txBox="1"/>
          <p:nvPr/>
        </p:nvSpPr>
        <p:spPr>
          <a:xfrm>
            <a:off x="278817" y="5991663"/>
            <a:ext cx="2304255" cy="307777"/>
          </a:xfrm>
          <a:prstGeom prst="rect">
            <a:avLst/>
          </a:prstGeom>
          <a:noFill/>
        </p:spPr>
        <p:txBody>
          <a:bodyPr wrap="square" rtlCol="0">
            <a:spAutoFit/>
          </a:bodyPr>
          <a:lstStyle/>
          <a:p>
            <a:pPr algn="ctr"/>
            <a:r>
              <a:rPr lang="es-MX" sz="1400" b="1" spc="300" dirty="0">
                <a:latin typeface="Candara" panose="020E0502030303020204" pitchFamily="34" charset="0"/>
              </a:rPr>
              <a:t>RECESO ESCOLAR</a:t>
            </a:r>
          </a:p>
        </p:txBody>
      </p:sp>
      <p:sp>
        <p:nvSpPr>
          <p:cNvPr id="2" name="CuadroTexto 1"/>
          <p:cNvSpPr txBox="1"/>
          <p:nvPr/>
        </p:nvSpPr>
        <p:spPr>
          <a:xfrm>
            <a:off x="1475656" y="2480320"/>
            <a:ext cx="5976664" cy="369332"/>
          </a:xfrm>
          <a:prstGeom prst="rect">
            <a:avLst/>
          </a:prstGeom>
          <a:noFill/>
        </p:spPr>
        <p:txBody>
          <a:bodyPr wrap="square" rtlCol="0">
            <a:spAutoFit/>
          </a:bodyPr>
          <a:lstStyle/>
          <a:p>
            <a:r>
              <a:rPr lang="es-MX" dirty="0"/>
              <a:t> 2º.INFORME DE VISITAS A LAS ESCUELAS </a:t>
            </a:r>
          </a:p>
        </p:txBody>
      </p:sp>
    </p:spTree>
    <p:extLst>
      <p:ext uri="{BB962C8B-B14F-4D97-AF65-F5344CB8AC3E}">
        <p14:creationId xmlns:p14="http://schemas.microsoft.com/office/powerpoint/2010/main" val="154871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323850" y="1406317"/>
            <a:ext cx="8496300" cy="5262979"/>
          </a:xfrm>
          <a:prstGeom prst="rect">
            <a:avLst/>
          </a:prstGeom>
          <a:noFill/>
          <a:ln w="9525">
            <a:noFill/>
            <a:miter lim="800000"/>
            <a:headEnd/>
            <a:tailEnd/>
          </a:ln>
        </p:spPr>
        <p:txBody>
          <a:bodyPr anchor="ctr">
            <a:spAutoFit/>
          </a:bodyPr>
          <a:lstStyle/>
          <a:p>
            <a:pPr algn="ctr">
              <a:tabLst>
                <a:tab pos="2806700" algn="ctr"/>
                <a:tab pos="5611813" algn="r"/>
              </a:tabLst>
            </a:pPr>
            <a:endParaRPr lang="es-ES" sz="1200" dirty="0">
              <a:latin typeface="Lucida Bright" panose="02040602050505020304" pitchFamily="18" charset="0"/>
            </a:endParaRPr>
          </a:p>
          <a:p>
            <a:pPr algn="r">
              <a:tabLst>
                <a:tab pos="2806700" algn="ctr"/>
                <a:tab pos="5611813" algn="r"/>
              </a:tabLst>
            </a:pPr>
            <a:r>
              <a:rPr lang="es-ES" sz="1200" dirty="0">
                <a:latin typeface="Lucida Bright" panose="02040602050505020304" pitchFamily="18" charset="0"/>
              </a:rPr>
              <a:t>Cuernavaca, Mor., a 01 de Julio de 2015.</a:t>
            </a:r>
          </a:p>
          <a:p>
            <a:pPr algn="r">
              <a:tabLst>
                <a:tab pos="2806700" algn="ctr"/>
                <a:tab pos="5611813" algn="r"/>
              </a:tabLst>
            </a:pPr>
            <a:endParaRPr lang="es-ES" sz="1200" dirty="0">
              <a:latin typeface="Lucida Bright" panose="02040602050505020304" pitchFamily="18" charset="0"/>
            </a:endParaRPr>
          </a:p>
          <a:p>
            <a:pPr>
              <a:tabLst>
                <a:tab pos="2806700" algn="ctr"/>
                <a:tab pos="5611813" algn="r"/>
              </a:tabLst>
            </a:pPr>
            <a:r>
              <a:rPr lang="es-ES" sz="1200" b="1" dirty="0">
                <a:latin typeface="Lucida Bright" panose="02040602050505020304" pitchFamily="18" charset="0"/>
              </a:rPr>
              <a:t>C, C. SUPERVISORES Y </a:t>
            </a:r>
            <a:endParaRPr lang="es-ES" sz="1200" dirty="0">
              <a:latin typeface="Lucida Bright" panose="02040602050505020304" pitchFamily="18" charset="0"/>
            </a:endParaRPr>
          </a:p>
          <a:p>
            <a:pPr>
              <a:tabLst>
                <a:tab pos="2806700" algn="ctr"/>
                <a:tab pos="5611813" algn="r"/>
              </a:tabLst>
            </a:pPr>
            <a:r>
              <a:rPr lang="es-ES" sz="1200" b="1" dirty="0">
                <a:latin typeface="Lucida Bright" panose="02040602050505020304" pitchFamily="18" charset="0"/>
              </a:rPr>
              <a:t>DIRECTORES DE ESCUELAS SECUNDARIAS </a:t>
            </a:r>
            <a:endParaRPr lang="es-ES" sz="1200" dirty="0">
              <a:latin typeface="Lucida Bright" panose="02040602050505020304" pitchFamily="18" charset="0"/>
            </a:endParaRPr>
          </a:p>
          <a:p>
            <a:pPr>
              <a:tabLst>
                <a:tab pos="2806700" algn="ctr"/>
                <a:tab pos="5611813" algn="r"/>
              </a:tabLst>
            </a:pPr>
            <a:r>
              <a:rPr lang="es-ES" sz="1200" dirty="0">
                <a:latin typeface="Lucida Bright" panose="02040602050505020304" pitchFamily="18" charset="0"/>
              </a:rPr>
              <a:t>P R E S E N T E.</a:t>
            </a:r>
          </a:p>
          <a:p>
            <a:pPr>
              <a:tabLst>
                <a:tab pos="2806700" algn="ctr"/>
                <a:tab pos="5611813" algn="r"/>
              </a:tabLst>
            </a:pPr>
            <a:endParaRPr lang="es-ES" sz="1200" dirty="0">
              <a:latin typeface="Lucida Bright" panose="02040602050505020304" pitchFamily="18" charset="0"/>
            </a:endParaRPr>
          </a:p>
          <a:p>
            <a:pPr algn="just">
              <a:tabLst>
                <a:tab pos="2806700" algn="ctr"/>
                <a:tab pos="5611813" algn="r"/>
              </a:tabLst>
            </a:pPr>
            <a:r>
              <a:rPr lang="es-ES" sz="1200" dirty="0">
                <a:latin typeface="Lucida Bright" panose="02040602050505020304" pitchFamily="18" charset="0"/>
              </a:rPr>
              <a:t>En atención a indicaciones superiores y con el objeto de que el desarrollo de las actividades educativas se apegue a los lineamientos psicopedagógicos y técnico-administrativos previstos en la prestación del servicio de Educación Secundaria, en lo que se refiere a la elaboración de </a:t>
            </a:r>
            <a:r>
              <a:rPr lang="es-ES" sz="1200" b="1" dirty="0">
                <a:latin typeface="Lucida Bright" panose="02040602050505020304" pitchFamily="18" charset="0"/>
              </a:rPr>
              <a:t>LOS HORARIOS ESCOLARES</a:t>
            </a:r>
            <a:r>
              <a:rPr lang="es-ES" sz="1200" dirty="0">
                <a:latin typeface="Lucida Bright" panose="02040602050505020304" pitchFamily="18" charset="0"/>
              </a:rPr>
              <a:t>, se comunican para su debido cumplimiento, las siguientes disposiciones:</a:t>
            </a:r>
          </a:p>
          <a:p>
            <a:pPr algn="just">
              <a:tabLst>
                <a:tab pos="2806700" algn="ctr"/>
                <a:tab pos="5611813" algn="r"/>
              </a:tabLst>
            </a:pPr>
            <a:endParaRPr lang="es-ES" sz="1200" dirty="0">
              <a:latin typeface="Lucida Bright" panose="02040602050505020304" pitchFamily="18" charset="0"/>
            </a:endParaRPr>
          </a:p>
          <a:p>
            <a:pPr marL="228600" indent="-228600" algn="just">
              <a:buFont typeface="+mj-lt"/>
              <a:buAutoNum type="arabicPeriod"/>
              <a:tabLst>
                <a:tab pos="2806700" algn="ctr"/>
                <a:tab pos="5611813" algn="r"/>
              </a:tabLst>
            </a:pPr>
            <a:r>
              <a:rPr lang="es-ES" sz="1200" dirty="0">
                <a:latin typeface="Lucida Bright" panose="02040602050505020304" pitchFamily="18" charset="0"/>
              </a:rPr>
              <a:t>En la elaboración de los horarios se atenderá, en primer término, los intereses, necesidades, capacidades de los alumnos, de acuerdo con los principios psicopedagógicos establecidos y, de ser posible, en segundo lugar y sin menoscabo de lo primero, se considerarán los de la institución y los de los maestros.</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Ningún maestro deberá laborar más de ocho módulos diarios, a excepción de los que tengan tiempo completo, quienes podrán laborar nueve módulos dos días a la semana.</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Las asignaturas que requieran mayor atención y esfuerzo intelectual de los alumnos se ubicarán cuando se trate de escuelas de doble turno, dentro de lo posible, en las primeras horas de clase del turno matutino y después del tercero y cuarto módulo de la clase del turno vespertino.</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En el espacio de Tutoría únicamente se considerará una hora por docente frente a grupo.</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Las asignaturas de Artes y Educación Física, se podrán impartir en dos sesiones continuas.</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No deberán impartirse 2 ó más módulos continuos de la misma asignatura, a excepción de Ciencias I (énfasis en Biología), Ciencias II (énfasis en Física) , Ciencias III (Química) y Matemáticas.</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El profesor que imparta diversas asignaturas en un mismo grupo, solamente impartirá dos módulos continuos.</a:t>
            </a:r>
          </a:p>
          <a:p>
            <a:pPr marL="228600" indent="-228600" algn="just">
              <a:buFont typeface="+mj-lt"/>
              <a:buAutoNum type="arabicPeriod"/>
              <a:tabLst>
                <a:tab pos="2806700" algn="ctr"/>
                <a:tab pos="5611813" algn="r"/>
              </a:tabLst>
            </a:pPr>
            <a:r>
              <a:rPr lang="es-ES" sz="1200" dirty="0">
                <a:latin typeface="Lucida Bright" panose="02040602050505020304" pitchFamily="18" charset="0"/>
              </a:rPr>
              <a:t>En los horarios individuales habrán de señalarse </a:t>
            </a:r>
            <a:r>
              <a:rPr lang="es-ES" sz="1200" b="1" dirty="0">
                <a:latin typeface="Lucida Bright" panose="02040602050505020304" pitchFamily="18" charset="0"/>
              </a:rPr>
              <a:t>HORAS DE FORTALECIMIENTO COCURRICULAR</a:t>
            </a:r>
            <a:r>
              <a:rPr lang="es-ES" sz="1200" dirty="0">
                <a:latin typeface="Lucida Bright" panose="02040602050505020304" pitchFamily="18" charset="0"/>
              </a:rPr>
              <a:t>, </a:t>
            </a:r>
            <a:r>
              <a:rPr lang="es-ES" sz="1200" u="sng" dirty="0">
                <a:latin typeface="Lucida Bright" panose="02040602050505020304" pitchFamily="18" charset="0"/>
              </a:rPr>
              <a:t>señalando la comisión a desempeñar.</a:t>
            </a:r>
          </a:p>
        </p:txBody>
      </p:sp>
      <p:sp>
        <p:nvSpPr>
          <p:cNvPr id="71684" name="Rectangle 6"/>
          <p:cNvSpPr>
            <a:spLocks noChangeArrowheads="1"/>
          </p:cNvSpPr>
          <p:nvPr/>
        </p:nvSpPr>
        <p:spPr bwMode="auto">
          <a:xfrm>
            <a:off x="1741840" y="936016"/>
            <a:ext cx="5652120" cy="338554"/>
          </a:xfrm>
          <a:prstGeom prst="rect">
            <a:avLst/>
          </a:prstGeom>
          <a:noFill/>
          <a:ln w="9525">
            <a:noFill/>
            <a:miter lim="800000"/>
            <a:headEnd/>
            <a:tailEnd/>
          </a:ln>
        </p:spPr>
        <p:txBody>
          <a:bodyPr wrap="square">
            <a:spAutoFit/>
          </a:bodyPr>
          <a:lstStyle/>
          <a:p>
            <a:pPr algn="ctr"/>
            <a:r>
              <a:rPr lang="es-ES" sz="1600" b="1" u="sng" dirty="0">
                <a:latin typeface="Lucida Bright" panose="02040602050505020304" pitchFamily="18" charset="0"/>
              </a:rPr>
              <a:t>ADECUACIÓN DE LA CIRCULAR  DES/177/ 2006</a:t>
            </a:r>
          </a:p>
        </p:txBody>
      </p:sp>
      <p:pic>
        <p:nvPicPr>
          <p:cNvPr id="7" name="Imagen 6"/>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ChangeArrowheads="1"/>
          </p:cNvSpPr>
          <p:nvPr/>
        </p:nvSpPr>
        <p:spPr bwMode="auto">
          <a:xfrm>
            <a:off x="296554" y="1348600"/>
            <a:ext cx="8569325" cy="4154984"/>
          </a:xfrm>
          <a:prstGeom prst="rect">
            <a:avLst/>
          </a:prstGeom>
          <a:noFill/>
          <a:ln w="9525">
            <a:noFill/>
            <a:miter lim="800000"/>
            <a:headEnd/>
            <a:tailEnd/>
          </a:ln>
        </p:spPr>
        <p:txBody>
          <a:bodyPr anchor="ctr">
            <a:spAutoFit/>
          </a:bodyPr>
          <a:lstStyle/>
          <a:p>
            <a:pPr marL="228600" indent="-228600" algn="just" eaLnBrk="0" hangingPunct="0">
              <a:buFont typeface="+mj-lt"/>
              <a:buAutoNum type="arabicPeriod" startAt="9"/>
              <a:tabLst>
                <a:tab pos="2806700" algn="ctr"/>
                <a:tab pos="5611813" algn="r"/>
              </a:tabLst>
            </a:pPr>
            <a:r>
              <a:rPr lang="es-ES" sz="1200" dirty="0">
                <a:latin typeface="Lucida Bright" panose="02040602050505020304" pitchFamily="18" charset="0"/>
                <a:ea typeface="Times New Roman" pitchFamily="18" charset="0"/>
                <a:cs typeface="Arial" charset="0"/>
              </a:rPr>
              <a:t>Los profesores con tiempo completo que laboren en escuelas de doble turno, deberán cubrir como máximo en un turno 30 módulos frente a grupo y el resto en turno contrario. Las horas de fortalecimiento asignadas podrán distribuirse para completar las 35 horas del turno que corresponda.</a:t>
            </a:r>
          </a:p>
          <a:p>
            <a:pPr marL="228600" indent="-228600" algn="just" eaLnBrk="0" hangingPunct="0">
              <a:buFont typeface="+mj-lt"/>
              <a:buAutoNum type="arabicPeriod" startAt="9"/>
              <a:tabLst>
                <a:tab pos="2806700" algn="ctr"/>
                <a:tab pos="5611813" algn="r"/>
              </a:tabLst>
            </a:pPr>
            <a:r>
              <a:rPr lang="es-ES" sz="1200" dirty="0">
                <a:latin typeface="Lucida Bright" panose="02040602050505020304" pitchFamily="18" charset="0"/>
                <a:ea typeface="Times New Roman" pitchFamily="18" charset="0"/>
                <a:cs typeface="Arial" charset="0"/>
              </a:rPr>
              <a:t>Se deberán elaborar  los horarios de Directivos y personal de los servicios educativos complementarios. </a:t>
            </a:r>
          </a:p>
          <a:p>
            <a:pPr marL="228600" indent="-228600" algn="just" eaLnBrk="0" hangingPunct="0">
              <a:buFont typeface="+mj-lt"/>
              <a:buAutoNum type="arabicPeriod" startAt="9"/>
              <a:tabLst>
                <a:tab pos="2806700" algn="ctr"/>
                <a:tab pos="5611813" algn="r"/>
              </a:tabLst>
            </a:pPr>
            <a:r>
              <a:rPr lang="es-ES" sz="1200" dirty="0">
                <a:latin typeface="Lucida Bright" panose="02040602050505020304" pitchFamily="18" charset="0"/>
                <a:ea typeface="Times New Roman" pitchFamily="18" charset="0"/>
                <a:cs typeface="Arial" charset="0"/>
              </a:rPr>
              <a:t>Los directores de los centros de trabajo no están obligados a hacer compatibles los horarios de profesores que laboren en una o más escuelas. En todo caso se verá la posibilidad de hacerlo, sin lesionar los intereses de los alumnos y de la Institución.</a:t>
            </a:r>
          </a:p>
          <a:p>
            <a:pPr marL="228600" indent="-228600" algn="just" eaLnBrk="0" hangingPunct="0">
              <a:buFont typeface="+mj-lt"/>
              <a:buAutoNum type="arabicPeriod" startAt="9"/>
              <a:tabLst>
                <a:tab pos="2806700" algn="ctr"/>
                <a:tab pos="5611813" algn="r"/>
              </a:tabLst>
            </a:pPr>
            <a:r>
              <a:rPr lang="es-ES" sz="1200" dirty="0">
                <a:latin typeface="Lucida Bright" panose="02040602050505020304" pitchFamily="18" charset="0"/>
                <a:ea typeface="Times New Roman" pitchFamily="18" charset="0"/>
                <a:cs typeface="Arial" charset="0"/>
              </a:rPr>
              <a:t>Dentro de su competencia técnico-administrativa, corresponde a los Supervisores vigilar el cumplimiento de estas disposiciones. Por tal motivo, los Directores de las escuelas les presentarán en tres tantos los horarios escolares del período lectivo, dentro de la primera semana de trabajo para fines de revisión y aprobación. El original se devolverá al plantel con la autorización correspondiente, si procede. La primera copia se entregará por el Supervisor al Departamento de Secundarias y la segunda quedará en poder del Supervisor.</a:t>
            </a:r>
          </a:p>
          <a:p>
            <a:pPr marL="228600" indent="-228600" algn="just" eaLnBrk="0" hangingPunct="0">
              <a:buFont typeface="+mj-lt"/>
              <a:buAutoNum type="arabicPeriod" startAt="9"/>
              <a:tabLst>
                <a:tab pos="2806700" algn="ctr"/>
                <a:tab pos="5611813" algn="r"/>
              </a:tabLst>
            </a:pPr>
            <a:r>
              <a:rPr lang="es-ES" sz="1200" dirty="0">
                <a:latin typeface="Lucida Bright" panose="02040602050505020304" pitchFamily="18" charset="0"/>
                <a:ea typeface="Times New Roman" pitchFamily="18" charset="0"/>
                <a:cs typeface="Arial" charset="0"/>
              </a:rPr>
              <a:t>Las escuelas que justifiquen que complementan el Plan de Estudios en vigor con actividades extracurriculares para reforzar y mejorar la prestación del servicio educativo, las que laboran dentro de un mismo edificio en donde se ofrecen otros servicios educativos oficiales, así como las que por requerimientos climatológicos lo requieran, podrán operar con modificaciones a estos horarios, previa solicitud y aprobación de la Dirección General del I.E.B.E.M.</a:t>
            </a:r>
          </a:p>
          <a:p>
            <a:pPr algn="just" eaLnBrk="0" hangingPunct="0">
              <a:tabLst>
                <a:tab pos="2806700" algn="ctr"/>
                <a:tab pos="5611813" algn="r"/>
              </a:tabLst>
            </a:pPr>
            <a:endParaRPr lang="es-ES" sz="1200" b="1" dirty="0">
              <a:latin typeface="Lucida Bright" panose="02040602050505020304" pitchFamily="18" charset="0"/>
              <a:ea typeface="Times New Roman" pitchFamily="18" charset="0"/>
              <a:cs typeface="Arial" charset="0"/>
            </a:endParaRPr>
          </a:p>
          <a:p>
            <a:pPr algn="just" eaLnBrk="0" hangingPunct="0">
              <a:tabLst>
                <a:tab pos="2806700" algn="ctr"/>
                <a:tab pos="5611813" algn="r"/>
              </a:tabLst>
            </a:pPr>
            <a:r>
              <a:rPr lang="es-ES" sz="1200" b="1" dirty="0">
                <a:latin typeface="Lucida Bright" panose="02040602050505020304" pitchFamily="18" charset="0"/>
                <a:ea typeface="Times New Roman" pitchFamily="18" charset="0"/>
                <a:cs typeface="Arial" charset="0"/>
              </a:rPr>
              <a:t>FUENTE INFORMATIVA VIGENTE</a:t>
            </a:r>
            <a:r>
              <a:rPr lang="es-ES" sz="1200" dirty="0">
                <a:latin typeface="Lucida Bright" panose="02040602050505020304" pitchFamily="18" charset="0"/>
                <a:ea typeface="Times New Roman" pitchFamily="18" charset="0"/>
                <a:cs typeface="Arial" charset="0"/>
              </a:rPr>
              <a:t>:</a:t>
            </a:r>
          </a:p>
          <a:p>
            <a:pPr algn="just" eaLnBrk="0" hangingPunct="0">
              <a:tabLst>
                <a:tab pos="2806700" algn="ctr"/>
                <a:tab pos="5611813" algn="r"/>
              </a:tabLst>
            </a:pPr>
            <a:endParaRPr lang="es-ES" sz="1200" dirty="0">
              <a:latin typeface="Lucida Bright" panose="02040602050505020304" pitchFamily="18" charset="0"/>
              <a:ea typeface="Times New Roman" pitchFamily="18" charset="0"/>
              <a:cs typeface="Arial" charset="0"/>
            </a:endParaRPr>
          </a:p>
          <a:p>
            <a:pPr algn="just" eaLnBrk="0" hangingPunct="0">
              <a:tabLst>
                <a:tab pos="2806700" algn="ctr"/>
                <a:tab pos="5611813" algn="r"/>
              </a:tabLst>
            </a:pPr>
            <a:r>
              <a:rPr lang="es-ES" sz="1200" dirty="0">
                <a:latin typeface="Lucida Bright" panose="02040602050505020304" pitchFamily="18" charset="0"/>
                <a:ea typeface="Times New Roman" pitchFamily="18" charset="0"/>
                <a:cs typeface="Arial" charset="0"/>
              </a:rPr>
              <a:t>Circular fechada el 18 de Septiembre de 1990, girada a los Directores de la Escuelas Secundarias del Estado por el Subdirector General de Educación Básica.</a:t>
            </a:r>
          </a:p>
        </p:txBody>
      </p:sp>
      <p:graphicFrame>
        <p:nvGraphicFramePr>
          <p:cNvPr id="57375" name="Group 31"/>
          <p:cNvGraphicFramePr>
            <a:graphicFrameLocks noGrp="1"/>
          </p:cNvGraphicFramePr>
          <p:nvPr>
            <p:extLst>
              <p:ext uri="{D42A27DB-BD31-4B8C-83A1-F6EECF244321}">
                <p14:modId xmlns:p14="http://schemas.microsoft.com/office/powerpoint/2010/main" val="1472140912"/>
              </p:ext>
            </p:extLst>
          </p:nvPr>
        </p:nvGraphicFramePr>
        <p:xfrm>
          <a:off x="428596" y="5690000"/>
          <a:ext cx="8347075" cy="1051368"/>
        </p:xfrm>
        <a:graphic>
          <a:graphicData uri="http://schemas.openxmlformats.org/drawingml/2006/table">
            <a:tbl>
              <a:tblPr/>
              <a:tblGrid>
                <a:gridCol w="4173537">
                  <a:extLst>
                    <a:ext uri="{9D8B030D-6E8A-4147-A177-3AD203B41FA5}">
                      <a16:colId xmlns:a16="http://schemas.microsoft.com/office/drawing/2014/main" val="20000"/>
                    </a:ext>
                  </a:extLst>
                </a:gridCol>
                <a:gridCol w="4173538">
                  <a:extLst>
                    <a:ext uri="{9D8B030D-6E8A-4147-A177-3AD203B41FA5}">
                      <a16:colId xmlns:a16="http://schemas.microsoft.com/office/drawing/2014/main" val="20001"/>
                    </a:ext>
                  </a:extLst>
                </a:gridCol>
              </a:tblGrid>
              <a:tr h="25901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pt-BR"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ATENTAMENTE</a:t>
                      </a:r>
                      <a:endParaRPr kumimoji="0" lang="pt-BR"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T="45688" marB="45688"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sz="1100" b="1" i="0" u="none" strike="noStrike" cap="none" normalizeH="0" baseline="0">
                          <a:ln>
                            <a:noFill/>
                          </a:ln>
                          <a:solidFill>
                            <a:schemeClr val="tx1"/>
                          </a:solidFill>
                          <a:effectLst/>
                          <a:latin typeface="Arial" pitchFamily="34" charset="0"/>
                          <a:ea typeface="Times New Roman" pitchFamily="18" charset="0"/>
                          <a:cs typeface="Arial" pitchFamily="34" charset="0"/>
                        </a:rPr>
                        <a:t>Vo.</a:t>
                      </a:r>
                      <a:r>
                        <a:rPr kumimoji="0" lang="pt-BR" sz="1100" b="1" i="0" u="none" strike="noStrike" cap="none" normalizeH="0" baseline="0">
                          <a:ln>
                            <a:noFill/>
                          </a:ln>
                          <a:solidFill>
                            <a:schemeClr val="tx1"/>
                          </a:solidFill>
                          <a:effectLst/>
                          <a:latin typeface="Arial" pitchFamily="34" charset="0"/>
                          <a:ea typeface="Times New Roman" pitchFamily="18" charset="0"/>
                          <a:cs typeface="Arial" pitchFamily="34" charset="0"/>
                        </a:rPr>
                        <a:t> Bo.</a:t>
                      </a:r>
                      <a:endParaRPr kumimoji="0" lang="es-ES"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T="45688" marB="4568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213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E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T="45688" marB="4568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MX"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T="45688" marB="4568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59016">
                <a:tc>
                  <a:txBody>
                    <a:bodyPr/>
                    <a:lstStyle/>
                    <a:p>
                      <a:pPr marL="342900" indent="-342900" algn="ctr">
                        <a:defRPr/>
                      </a:pPr>
                      <a:r>
                        <a:rPr lang="es-ES" sz="1100" b="1" dirty="0"/>
                        <a:t>MTRA. AURORA APOLONIA RODRÍGUEZ GUADARRAMA</a:t>
                      </a:r>
                      <a:endParaRPr lang="es-ES" sz="1100" dirty="0"/>
                    </a:p>
                    <a:p>
                      <a:pPr algn="ctr">
                        <a:defRPr/>
                      </a:pPr>
                      <a:r>
                        <a:rPr lang="es-ES" sz="1100" b="1" dirty="0"/>
                        <a:t> JEFA DEL DEPARTAMENTO DE SECUNDARIAS</a:t>
                      </a:r>
                      <a:endParaRPr lang="es-ES" sz="1100" dirty="0"/>
                    </a:p>
                  </a:txBody>
                  <a:tcPr marT="45688" marB="45688"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MTRO. AURELIO V. MERINO</a:t>
                      </a:r>
                    </a:p>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1"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DIRECTOR DE EDUCACIÓN </a:t>
                      </a:r>
                      <a:r>
                        <a:rPr kumimoji="0" lang="es-MX" sz="1100" b="1"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SECUNDARIA</a:t>
                      </a:r>
                    </a:p>
                  </a:txBody>
                  <a:tcPr marT="45688" marB="4568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6"/>
          <p:cNvSpPr>
            <a:spLocks noChangeArrowheads="1"/>
          </p:cNvSpPr>
          <p:nvPr/>
        </p:nvSpPr>
        <p:spPr bwMode="auto">
          <a:xfrm>
            <a:off x="1741840" y="846592"/>
            <a:ext cx="5652120" cy="338554"/>
          </a:xfrm>
          <a:prstGeom prst="rect">
            <a:avLst/>
          </a:prstGeom>
          <a:noFill/>
          <a:ln w="9525">
            <a:noFill/>
            <a:miter lim="800000"/>
            <a:headEnd/>
            <a:tailEnd/>
          </a:ln>
        </p:spPr>
        <p:txBody>
          <a:bodyPr wrap="square">
            <a:spAutoFit/>
          </a:bodyPr>
          <a:lstStyle/>
          <a:p>
            <a:pPr algn="ctr"/>
            <a:r>
              <a:rPr lang="es-ES" sz="1600" b="1" u="sng" dirty="0">
                <a:latin typeface="Lucida Bright" panose="02040602050505020304" pitchFamily="18" charset="0"/>
              </a:rPr>
              <a:t>ADECUACIÓN DE LA CIRCULAR  DES/177/ 2006</a:t>
            </a:r>
          </a:p>
        </p:txBody>
      </p:sp>
      <p:pic>
        <p:nvPicPr>
          <p:cNvPr id="11" name="Imagen 10"/>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ChangeArrowheads="1"/>
          </p:cNvSpPr>
          <p:nvPr/>
        </p:nvSpPr>
        <p:spPr bwMode="auto">
          <a:xfrm>
            <a:off x="250825" y="1399561"/>
            <a:ext cx="8642350" cy="4985980"/>
          </a:xfrm>
          <a:prstGeom prst="rect">
            <a:avLst/>
          </a:prstGeom>
          <a:noFill/>
          <a:ln w="9525">
            <a:noFill/>
            <a:miter lim="800000"/>
            <a:headEnd/>
            <a:tailEnd/>
          </a:ln>
        </p:spPr>
        <p:txBody>
          <a:bodyPr anchor="ctr">
            <a:spAutoFit/>
          </a:bodyPr>
          <a:lstStyle/>
          <a:p>
            <a:pPr marL="900113" indent="-900113" algn="just">
              <a:tabLst>
                <a:tab pos="2806700" algn="ctr"/>
                <a:tab pos="5611813" algn="r"/>
              </a:tabLst>
            </a:pPr>
            <a:r>
              <a:rPr lang="es-ES" sz="1400" b="1" dirty="0">
                <a:latin typeface="Lucida Bright" panose="02040602050505020304" pitchFamily="18" charset="0"/>
              </a:rPr>
              <a:t>ASUNTO: </a:t>
            </a:r>
            <a:r>
              <a:rPr lang="es-ES" sz="1400" dirty="0">
                <a:latin typeface="Lucida Bright" panose="02040602050505020304" pitchFamily="18" charset="0"/>
              </a:rPr>
              <a:t>Disposiciones relacionadas con el Calendario Escolar para el Ciclo 2015 - 2016, según Acuerdo Secretarial 05/05/15, publicado en el Diario Oficial de la Federación el 05 de junio de 2015</a:t>
            </a:r>
            <a:r>
              <a:rPr lang="es-ES" sz="1400" b="1" dirty="0">
                <a:latin typeface="Lucida Bright" panose="02040602050505020304" pitchFamily="18" charset="0"/>
              </a:rPr>
              <a:t>.</a:t>
            </a:r>
          </a:p>
          <a:p>
            <a:pPr marL="342900" indent="-342900" algn="just">
              <a:tabLst>
                <a:tab pos="2806700" algn="ctr"/>
                <a:tab pos="5611813" algn="r"/>
              </a:tabLst>
            </a:pPr>
            <a:endParaRPr lang="es-ES" sz="1200" dirty="0">
              <a:latin typeface="Lucida Bright" panose="02040602050505020304" pitchFamily="18" charset="0"/>
            </a:endParaRPr>
          </a:p>
          <a:p>
            <a:pPr marL="342900" indent="-342900" algn="r">
              <a:tabLst>
                <a:tab pos="2806700" algn="ctr"/>
                <a:tab pos="5611813" algn="r"/>
              </a:tabLst>
            </a:pPr>
            <a:r>
              <a:rPr lang="es-ES" sz="1200" dirty="0">
                <a:latin typeface="Lucida Bright" panose="02040602050505020304" pitchFamily="18" charset="0"/>
              </a:rPr>
              <a:t>	Cuernavaca, Mor., 01 de julio de 2015.</a:t>
            </a:r>
          </a:p>
          <a:p>
            <a:pPr marL="342900" indent="-342900" algn="r">
              <a:tabLst>
                <a:tab pos="2806700" algn="ctr"/>
                <a:tab pos="5611813" algn="r"/>
              </a:tabLst>
            </a:pPr>
            <a:endParaRPr lang="es-ES" sz="1200" dirty="0">
              <a:latin typeface="Lucida Bright" panose="02040602050505020304" pitchFamily="18" charset="0"/>
            </a:endParaRPr>
          </a:p>
          <a:p>
            <a:pPr marL="342900" indent="-342900" algn="just">
              <a:tabLst>
                <a:tab pos="2806700" algn="ctr"/>
                <a:tab pos="5611813" algn="r"/>
              </a:tabLst>
            </a:pPr>
            <a:r>
              <a:rPr lang="es-ES" sz="1200" b="1" dirty="0">
                <a:latin typeface="Lucida Bright" panose="02040602050505020304" pitchFamily="18" charset="0"/>
              </a:rPr>
              <a:t>C.C. SUPERVISORES, JEFES DE ENSEÑANZA, </a:t>
            </a:r>
            <a:endParaRPr lang="es-ES" sz="1200" dirty="0">
              <a:latin typeface="Lucida Bright" panose="02040602050505020304" pitchFamily="18" charset="0"/>
            </a:endParaRPr>
          </a:p>
          <a:p>
            <a:pPr marL="342900" indent="-342900" algn="just">
              <a:tabLst>
                <a:tab pos="2806700" algn="ctr"/>
                <a:tab pos="5611813" algn="r"/>
              </a:tabLst>
            </a:pPr>
            <a:r>
              <a:rPr lang="es-ES" sz="1200" b="1" dirty="0">
                <a:latin typeface="Lucida Bright" panose="02040602050505020304" pitchFamily="18" charset="0"/>
              </a:rPr>
              <a:t>DIRECTIVOS, DOCENTES Y PERSONAL ESCOLAR</a:t>
            </a:r>
            <a:endParaRPr lang="es-ES" sz="1200" dirty="0">
              <a:latin typeface="Lucida Bright" panose="02040602050505020304" pitchFamily="18" charset="0"/>
            </a:endParaRPr>
          </a:p>
          <a:p>
            <a:pPr marL="342900" indent="-342900" algn="just">
              <a:tabLst>
                <a:tab pos="2806700" algn="ctr"/>
                <a:tab pos="5611813" algn="r"/>
              </a:tabLst>
            </a:pPr>
            <a:r>
              <a:rPr lang="es-ES" sz="1200" dirty="0">
                <a:latin typeface="Lucida Bright" panose="02040602050505020304" pitchFamily="18" charset="0"/>
              </a:rPr>
              <a:t>P R E S E N T E.</a:t>
            </a:r>
          </a:p>
          <a:p>
            <a:pPr marL="342900" indent="-342900" algn="just">
              <a:tabLst>
                <a:tab pos="2806700" algn="ctr"/>
                <a:tab pos="5611813" algn="r"/>
              </a:tabLst>
            </a:pPr>
            <a:endParaRPr lang="es-ES" sz="1200" dirty="0">
              <a:latin typeface="Lucida Bright" panose="02040602050505020304" pitchFamily="18" charset="0"/>
            </a:endParaRPr>
          </a:p>
          <a:p>
            <a:pPr algn="just">
              <a:tabLst>
                <a:tab pos="2806700" algn="ctr"/>
                <a:tab pos="5611813" algn="r"/>
              </a:tabLst>
            </a:pPr>
            <a:r>
              <a:rPr lang="es-ES" sz="1200" dirty="0">
                <a:latin typeface="Lucida Bright" panose="02040602050505020304" pitchFamily="18" charset="0"/>
              </a:rPr>
              <a:t>El Departamento de Educación Secundaria se dirige de la manera más atenta a toda la comunidad escolar, a fin de que en sus actividades se sirvan tomar en consideración los siguientes aspectos, para el Ciclo Escolar 2015-2016:</a:t>
            </a:r>
          </a:p>
          <a:p>
            <a:pPr marL="342900" indent="-342900" algn="just">
              <a:tabLst>
                <a:tab pos="2806700" algn="ctr"/>
                <a:tab pos="5611813" algn="r"/>
              </a:tabLst>
            </a:pPr>
            <a:endParaRPr lang="es-ES" sz="1200" dirty="0">
              <a:latin typeface="Lucida Bright" panose="02040602050505020304" pitchFamily="18" charset="0"/>
            </a:endParaRPr>
          </a:p>
          <a:p>
            <a:pPr marL="342900" indent="-342900" algn="just">
              <a:buFont typeface="+mj-lt"/>
              <a:buAutoNum type="arabicPeriod"/>
              <a:tabLst>
                <a:tab pos="2806700" algn="ctr"/>
                <a:tab pos="5611813" algn="r"/>
              </a:tabLst>
            </a:pPr>
            <a:r>
              <a:rPr lang="es-ES" sz="1200" dirty="0">
                <a:latin typeface="Lucida Bright" panose="02040602050505020304" pitchFamily="18" charset="0"/>
              </a:rPr>
              <a:t>El ciclo escolar 2015-2016 iniciará el próximo 24 de agosto y concluirá el 15 de Julio del siguiente año, de acuerdo con el Calendario dado a conocer por la Secretaría de Educación Pública en el Diario Oficial de la Federación.</a:t>
            </a:r>
          </a:p>
          <a:p>
            <a:pPr marL="342900" indent="-342900" algn="just">
              <a:buFont typeface="+mj-lt"/>
              <a:buAutoNum type="arabicPeriod"/>
              <a:tabLst>
                <a:tab pos="2806700" algn="ctr"/>
                <a:tab pos="5611813" algn="r"/>
              </a:tabLst>
            </a:pPr>
            <a:endParaRPr lang="es-ES" sz="1200" dirty="0">
              <a:latin typeface="Lucida Bright" panose="02040602050505020304" pitchFamily="18" charset="0"/>
            </a:endParaRPr>
          </a:p>
          <a:p>
            <a:pPr marL="342900" indent="-342900" algn="just">
              <a:buFont typeface="+mj-lt"/>
              <a:buAutoNum type="arabicPeriod"/>
              <a:tabLst>
                <a:tab pos="2806700" algn="ctr"/>
                <a:tab pos="5611813" algn="r"/>
              </a:tabLst>
            </a:pPr>
            <a:r>
              <a:rPr lang="es-ES" sz="1200" dirty="0">
                <a:latin typeface="Lucida Bright" panose="02040602050505020304" pitchFamily="18" charset="0"/>
              </a:rPr>
              <a:t>El calendario se aplicará en todo el país en las escuelas oficiales y particulares incorporadas al Sistema Educativo Nacional en los niveles de preescolar, primaria, secundaria y normal.</a:t>
            </a:r>
          </a:p>
          <a:p>
            <a:pPr marL="342900" indent="-342900" algn="just">
              <a:buFont typeface="+mj-lt"/>
              <a:buAutoNum type="arabicPeriod"/>
              <a:tabLst>
                <a:tab pos="2806700" algn="ctr"/>
                <a:tab pos="5611813" algn="r"/>
              </a:tabLst>
            </a:pPr>
            <a:endParaRPr lang="es-ES" sz="1200" dirty="0">
              <a:latin typeface="Lucida Bright" panose="02040602050505020304" pitchFamily="18" charset="0"/>
            </a:endParaRPr>
          </a:p>
          <a:p>
            <a:pPr marL="342900" indent="-342900" algn="just">
              <a:buFont typeface="+mj-lt"/>
              <a:buAutoNum type="arabicPeriod"/>
              <a:tabLst>
                <a:tab pos="2806700" algn="ctr"/>
                <a:tab pos="5611813" algn="r"/>
              </a:tabLst>
            </a:pPr>
            <a:r>
              <a:rPr lang="es-ES" sz="1200" dirty="0">
                <a:latin typeface="Lucida Bright" panose="02040602050505020304" pitchFamily="18" charset="0"/>
              </a:rPr>
              <a:t>El próximo ciclo escolar consta de 200 días efectivos de clases;  con fundamento en los Artículos 38 de la Ley Orgánica de la Administración Pública Federal; 12 fracción II y XIV, 51 primer párrafo y 53 primer párrafo, de la Ley General de Educación y 5 fracción XIX del Reglamento interior de la Secretaría de Educación Pública.</a:t>
            </a:r>
          </a:p>
          <a:p>
            <a:pPr marL="342900" indent="-342900" algn="just">
              <a:buFont typeface="+mj-lt"/>
              <a:buAutoNum type="arabicPeriod"/>
              <a:tabLst>
                <a:tab pos="2806700" algn="ctr"/>
                <a:tab pos="5611813" algn="r"/>
              </a:tabLst>
            </a:pPr>
            <a:endParaRPr lang="es-ES" sz="1200" dirty="0">
              <a:latin typeface="Lucida Bright" panose="02040602050505020304" pitchFamily="18" charset="0"/>
            </a:endParaRPr>
          </a:p>
          <a:p>
            <a:pPr marL="342900" indent="-342900" algn="just">
              <a:buFont typeface="+mj-lt"/>
              <a:buAutoNum type="arabicPeriod"/>
              <a:tabLst>
                <a:tab pos="2806700" algn="ctr"/>
                <a:tab pos="5611813" algn="r"/>
              </a:tabLst>
            </a:pPr>
            <a:r>
              <a:rPr lang="es-ES" sz="1200" dirty="0">
                <a:latin typeface="Lucida Bright" panose="02040602050505020304" pitchFamily="18" charset="0"/>
              </a:rPr>
              <a:t>El Taller sobre «Consejo Técnico Escolar» para maestros de Educación Secundaria, se llevará a cabo los días 17, 18, 19 y 20 de Agosto de 2015.</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ChangeArrowheads="1"/>
          </p:cNvSpPr>
          <p:nvPr/>
        </p:nvSpPr>
        <p:spPr bwMode="auto">
          <a:xfrm>
            <a:off x="250825" y="919163"/>
            <a:ext cx="8642350" cy="5448300"/>
          </a:xfrm>
          <a:prstGeom prst="rect">
            <a:avLst/>
          </a:prstGeom>
          <a:noFill/>
          <a:ln w="9525">
            <a:noFill/>
            <a:miter lim="800000"/>
            <a:headEnd/>
            <a:tailEnd/>
          </a:ln>
        </p:spPr>
        <p:txBody>
          <a:bodyPr anchor="ctr">
            <a:spAutoFit/>
          </a:bodyPr>
          <a:lstStyle/>
          <a:p>
            <a:pPr algn="just">
              <a:tabLst>
                <a:tab pos="2806700" algn="ctr"/>
                <a:tab pos="5611813" algn="r"/>
              </a:tabLst>
              <a:defRPr/>
            </a:pPr>
            <a:endParaRPr lang="es-ES" sz="1200" dirty="0"/>
          </a:p>
          <a:p>
            <a:pPr algn="just">
              <a:tabLst>
                <a:tab pos="2806700" algn="ctr"/>
                <a:tab pos="5611813" algn="r"/>
              </a:tabLst>
              <a:defRPr/>
            </a:pPr>
            <a:endParaRPr lang="es-ES" sz="1200" dirty="0"/>
          </a:p>
          <a:p>
            <a:pPr algn="just">
              <a:tabLst>
                <a:tab pos="2806700" algn="ctr"/>
                <a:tab pos="5611813" algn="r"/>
              </a:tabLst>
              <a:defRPr/>
            </a:pPr>
            <a:endParaRPr lang="es-ES" sz="1200" dirty="0"/>
          </a:p>
          <a:p>
            <a:pPr algn="just">
              <a:tabLst>
                <a:tab pos="2806700" algn="ctr"/>
                <a:tab pos="5611813" algn="r"/>
              </a:tabLst>
              <a:defRPr/>
            </a:pPr>
            <a:endParaRPr lang="es-ES" sz="1200" dirty="0"/>
          </a:p>
          <a:p>
            <a:pPr marL="228600" indent="-228600" algn="just">
              <a:buFont typeface="+mj-lt"/>
              <a:buAutoNum type="arabicPeriod" startAt="5"/>
              <a:tabLst>
                <a:tab pos="2806700" algn="ctr"/>
                <a:tab pos="5611813" algn="r"/>
              </a:tabLst>
              <a:defRPr/>
            </a:pPr>
            <a:r>
              <a:rPr lang="es-ES" sz="1200" dirty="0"/>
              <a:t>Las solicitudes de preinscripción para el ciclo escolar 2016-2017 a preescolar y primer grado de primaria se presentarán del 02 al 29 de febrero de 2016 y  para primer grado de secundaria del 01 al 31 de marzo de 2016. </a:t>
            </a:r>
          </a:p>
          <a:p>
            <a:pPr marL="228600" indent="-228600" algn="just">
              <a:buFont typeface="+mj-lt"/>
              <a:buAutoNum type="arabicPeriod" startAt="5"/>
              <a:tabLst>
                <a:tab pos="2806700" algn="ctr"/>
                <a:tab pos="5611813" algn="r"/>
              </a:tabLst>
              <a:defRPr/>
            </a:pPr>
            <a:endParaRPr lang="es-ES" sz="1200" dirty="0"/>
          </a:p>
          <a:p>
            <a:pPr marL="228600" indent="-228600" algn="just">
              <a:buFont typeface="+mj-lt"/>
              <a:buAutoNum type="arabicPeriod" startAt="5"/>
              <a:tabLst>
                <a:tab pos="2806700" algn="ctr"/>
                <a:tab pos="5611813" algn="r"/>
              </a:tabLst>
              <a:defRPr/>
            </a:pPr>
            <a:r>
              <a:rPr lang="es-ES" sz="1200" dirty="0"/>
              <a:t>El calendario escolar establece dos períodos de vacaciones para alumnos y personal, que comprenden del 22 de diciembre de 2015 al 06 de enero de 2016  y del 22 al 05 de abril de  2016.</a:t>
            </a:r>
          </a:p>
          <a:p>
            <a:pPr marL="228600" indent="-228600" algn="just">
              <a:buFont typeface="+mj-lt"/>
              <a:buAutoNum type="arabicPeriod" startAt="5"/>
              <a:tabLst>
                <a:tab pos="2806700" algn="ctr"/>
                <a:tab pos="5611813" algn="r"/>
              </a:tabLst>
              <a:defRPr/>
            </a:pPr>
            <a:endParaRPr lang="es-ES" sz="1200" dirty="0"/>
          </a:p>
          <a:p>
            <a:pPr marL="228600" indent="-228600" algn="just">
              <a:buFont typeface="+mj-lt"/>
              <a:buAutoNum type="arabicPeriod" startAt="5"/>
              <a:tabLst>
                <a:tab pos="2806700" algn="ctr"/>
                <a:tab pos="5611813" algn="r"/>
              </a:tabLst>
              <a:defRPr/>
            </a:pPr>
            <a:r>
              <a:rPr lang="es-ES" sz="1200" dirty="0"/>
              <a:t>Las labores docentes se suspenderán los días: 16 de septiembre de 2015, 16 de noviembre de 2015, 01 de febrero 2016, 22 de marzo 2016, 04 de mayo del 2016.</a:t>
            </a:r>
          </a:p>
          <a:p>
            <a:pPr marL="228600" indent="-228600" algn="just">
              <a:buFont typeface="+mj-lt"/>
              <a:buAutoNum type="arabicPeriod" startAt="5"/>
              <a:tabLst>
                <a:tab pos="2806700" algn="ctr"/>
                <a:tab pos="5611813" algn="r"/>
              </a:tabLst>
              <a:defRPr/>
            </a:pPr>
            <a:endParaRPr lang="es-ES" sz="1200" dirty="0"/>
          </a:p>
          <a:p>
            <a:pPr marL="228600" indent="-228600" algn="just">
              <a:buFont typeface="+mj-lt"/>
              <a:buAutoNum type="arabicPeriod" startAt="5"/>
              <a:tabLst>
                <a:tab pos="2806700" algn="ctr"/>
                <a:tab pos="5611813" algn="r"/>
              </a:tabLst>
              <a:defRPr/>
            </a:pPr>
            <a:r>
              <a:rPr lang="es-ES" sz="1200" dirty="0"/>
              <a:t>Evaluación PLANEA Secundaria a estudiantes de tercer grado los días  15 y 16 de junio del 2016.</a:t>
            </a:r>
          </a:p>
          <a:p>
            <a:pPr marL="228600" indent="-228600" algn="just">
              <a:buFont typeface="+mj-lt"/>
              <a:buAutoNum type="arabicPeriod" startAt="5"/>
              <a:tabLst>
                <a:tab pos="2806700" algn="ctr"/>
                <a:tab pos="5611813" algn="r"/>
              </a:tabLst>
              <a:defRPr/>
            </a:pPr>
            <a:endParaRPr lang="es-ES" sz="1200" dirty="0"/>
          </a:p>
          <a:p>
            <a:pPr marL="228600" indent="-228600" algn="just">
              <a:buFont typeface="+mj-lt"/>
              <a:buAutoNum type="arabicPeriod" startAt="5"/>
              <a:tabLst>
                <a:tab pos="2806700" algn="ctr"/>
                <a:tab pos="5611813" algn="r"/>
              </a:tabLst>
              <a:defRPr/>
            </a:pPr>
            <a:r>
              <a:rPr lang="es-ES" sz="1200" dirty="0"/>
              <a:t>Las ceremonias de clausura del ciclo escolar 2015 – 2016 únicamente se podrán realizar el día 15 de Julio de 2016.</a:t>
            </a:r>
          </a:p>
          <a:p>
            <a:pPr algn="just">
              <a:tabLst>
                <a:tab pos="2806700" algn="ctr"/>
                <a:tab pos="5611813" algn="r"/>
              </a:tabLst>
              <a:defRPr/>
            </a:pPr>
            <a:endParaRPr lang="es-ES" sz="1200" dirty="0"/>
          </a:p>
          <a:p>
            <a:pPr algn="just">
              <a:tabLst>
                <a:tab pos="2806700" algn="ctr"/>
                <a:tab pos="5611813" algn="r"/>
              </a:tabLst>
              <a:defRPr/>
            </a:pPr>
            <a:endParaRPr lang="es-ES" sz="1200" dirty="0"/>
          </a:p>
          <a:p>
            <a:pPr algn="just">
              <a:tabLst>
                <a:tab pos="2806700" algn="ctr"/>
                <a:tab pos="5611813" algn="r"/>
              </a:tabLst>
              <a:defRPr/>
            </a:pPr>
            <a:r>
              <a:rPr lang="es-ES" sz="1200" dirty="0"/>
              <a:t>Sin otro particular por el momento, me es grato enviar un cordial saludo.</a:t>
            </a:r>
          </a:p>
          <a:p>
            <a:pPr algn="just">
              <a:tabLst>
                <a:tab pos="2806700" algn="ctr"/>
                <a:tab pos="5611813" algn="r"/>
              </a:tabLst>
              <a:defRPr/>
            </a:pPr>
            <a:endParaRPr lang="es-ES" sz="1200" dirty="0"/>
          </a:p>
          <a:p>
            <a:pPr algn="just">
              <a:tabLst>
                <a:tab pos="2806700" algn="ctr"/>
                <a:tab pos="5611813" algn="r"/>
              </a:tabLst>
              <a:defRPr/>
            </a:pPr>
            <a:endParaRPr lang="es-ES" sz="1200" dirty="0"/>
          </a:p>
          <a:p>
            <a:pPr algn="just">
              <a:tabLst>
                <a:tab pos="2806700" algn="ctr"/>
                <a:tab pos="5611813" algn="r"/>
              </a:tabLst>
              <a:defRPr/>
            </a:pPr>
            <a:endParaRPr lang="es-ES" sz="1200" dirty="0"/>
          </a:p>
          <a:p>
            <a:pPr algn="ctr">
              <a:defRPr/>
            </a:pPr>
            <a:r>
              <a:rPr lang="pt-BR" sz="1200" b="1" dirty="0"/>
              <a:t>ATENTAMENTE</a:t>
            </a:r>
          </a:p>
          <a:p>
            <a:pPr algn="ctr">
              <a:defRPr/>
            </a:pPr>
            <a:endParaRPr lang="pt-BR" sz="1200" b="1" dirty="0"/>
          </a:p>
          <a:p>
            <a:pPr algn="ctr">
              <a:defRPr/>
            </a:pPr>
            <a:endParaRPr lang="pt-BR" sz="1200" b="1" dirty="0"/>
          </a:p>
          <a:p>
            <a:pPr algn="ctr">
              <a:defRPr/>
            </a:pPr>
            <a:endParaRPr lang="es-ES" sz="1200" dirty="0"/>
          </a:p>
          <a:p>
            <a:pPr marL="342900" indent="-342900" algn="ctr">
              <a:defRPr/>
            </a:pPr>
            <a:r>
              <a:rPr lang="es-ES" sz="1200" b="1" dirty="0"/>
              <a:t>MTRA. AURORA APOLONIA RODRÍGUEZ GUADARRAMA</a:t>
            </a:r>
            <a:endParaRPr lang="es-ES" sz="1200" dirty="0"/>
          </a:p>
          <a:p>
            <a:pPr algn="ctr">
              <a:defRPr/>
            </a:pPr>
            <a:r>
              <a:rPr lang="es-ES" sz="1200" b="1" dirty="0"/>
              <a:t> JEFA DEL DEPARTAMENTO DE SECUNDARIAS</a:t>
            </a:r>
            <a:endParaRPr lang="es-ES" sz="1200" dirty="0"/>
          </a:p>
          <a:p>
            <a:pPr algn="ctr">
              <a:defRPr/>
            </a:pPr>
            <a:endParaRPr lang="es-ES" sz="1200" dirty="0"/>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4"/>
          <p:cNvSpPr>
            <a:spLocks noChangeArrowheads="1"/>
          </p:cNvSpPr>
          <p:nvPr/>
        </p:nvSpPr>
        <p:spPr bwMode="auto">
          <a:xfrm>
            <a:off x="323850" y="964993"/>
            <a:ext cx="8534400" cy="5262979"/>
          </a:xfrm>
          <a:prstGeom prst="rect">
            <a:avLst/>
          </a:prstGeom>
          <a:noFill/>
          <a:ln w="9525">
            <a:noFill/>
            <a:miter lim="800000"/>
            <a:headEnd/>
            <a:tailEnd/>
          </a:ln>
        </p:spPr>
        <p:txBody>
          <a:bodyPr anchor="ctr">
            <a:spAutoFit/>
          </a:bodyPr>
          <a:lstStyle/>
          <a:p>
            <a:pPr algn="ctr">
              <a:tabLst>
                <a:tab pos="2057400" algn="l"/>
              </a:tabLst>
            </a:pPr>
            <a:r>
              <a:rPr lang="es-ES" sz="1400" b="1" u="sng" dirty="0">
                <a:latin typeface="Lucida Bright" panose="02040602050505020304" pitchFamily="18" charset="0"/>
              </a:rPr>
              <a:t>NOTA: Circular vigente para el ciclo escolar 2011 – 2012</a:t>
            </a:r>
          </a:p>
          <a:p>
            <a:pPr algn="ctr">
              <a:tabLst>
                <a:tab pos="2057400" algn="l"/>
              </a:tabLst>
            </a:pPr>
            <a:endParaRPr lang="es-ES" sz="1400" b="1" u="sng" dirty="0">
              <a:latin typeface="Lucida Bright" panose="02040602050505020304" pitchFamily="18" charset="0"/>
            </a:endParaRPr>
          </a:p>
          <a:p>
            <a:pPr algn="ctr">
              <a:tabLst>
                <a:tab pos="2057400" algn="l"/>
              </a:tabLst>
            </a:pPr>
            <a:r>
              <a:rPr lang="es-ES" sz="1400" b="1" dirty="0">
                <a:latin typeface="Lucida Bright" panose="02040602050505020304" pitchFamily="18" charset="0"/>
              </a:rPr>
              <a:t>(CIRCULAR  DES / TR / 002 / 06.)</a:t>
            </a:r>
          </a:p>
          <a:p>
            <a:pPr algn="ctr">
              <a:tabLst>
                <a:tab pos="2057400" algn="l"/>
              </a:tabLst>
            </a:pPr>
            <a:endParaRPr lang="es-ES" sz="1400" dirty="0">
              <a:latin typeface="Lucida Bright" panose="02040602050505020304" pitchFamily="18" charset="0"/>
            </a:endParaRPr>
          </a:p>
          <a:p>
            <a:pPr algn="r">
              <a:tabLst>
                <a:tab pos="2057400" algn="l"/>
              </a:tabLst>
            </a:pPr>
            <a:r>
              <a:rPr lang="es-ES" sz="1400" dirty="0">
                <a:latin typeface="Lucida Bright" panose="02040602050505020304" pitchFamily="18" charset="0"/>
              </a:rPr>
              <a:t>Cuernavaca, Mor., Julio  01  de 2015</a:t>
            </a:r>
          </a:p>
          <a:p>
            <a:pPr algn="r">
              <a:tabLst>
                <a:tab pos="2057400" algn="l"/>
              </a:tabLst>
            </a:pPr>
            <a:endParaRPr lang="es-ES" sz="1400" dirty="0">
              <a:latin typeface="Lucida Bright" panose="02040602050505020304" pitchFamily="18" charset="0"/>
            </a:endParaRPr>
          </a:p>
          <a:p>
            <a:pPr algn="r">
              <a:tabLst>
                <a:tab pos="2057400" algn="l"/>
              </a:tabLst>
            </a:pPr>
            <a:endParaRPr lang="es-ES" sz="1400" dirty="0">
              <a:latin typeface="Lucida Bright" panose="02040602050505020304" pitchFamily="18" charset="0"/>
            </a:endParaRPr>
          </a:p>
          <a:p>
            <a:pPr algn="just">
              <a:tabLst>
                <a:tab pos="2057400" algn="l"/>
              </a:tabLst>
            </a:pPr>
            <a:r>
              <a:rPr lang="es-ES" sz="1400" b="1" dirty="0">
                <a:latin typeface="Lucida Bright" panose="02040602050505020304" pitchFamily="18" charset="0"/>
              </a:rPr>
              <a:t>A LOS CC. INSPECTORES GENERALES,</a:t>
            </a:r>
            <a:endParaRPr lang="es-ES" sz="1400" dirty="0">
              <a:latin typeface="Lucida Bright" panose="02040602050505020304" pitchFamily="18" charset="0"/>
            </a:endParaRPr>
          </a:p>
          <a:p>
            <a:pPr algn="just">
              <a:tabLst>
                <a:tab pos="2057400" algn="l"/>
              </a:tabLst>
            </a:pPr>
            <a:r>
              <a:rPr lang="es-ES" sz="1400" b="1" dirty="0">
                <a:latin typeface="Lucida Bright" panose="02040602050505020304" pitchFamily="18" charset="0"/>
              </a:rPr>
              <a:t>JEFES DE ENSEÑANZA, DIRECTORES, SUBDIRECTORES</a:t>
            </a:r>
            <a:endParaRPr lang="es-ES" sz="1400" dirty="0">
              <a:latin typeface="Lucida Bright" panose="02040602050505020304" pitchFamily="18" charset="0"/>
            </a:endParaRPr>
          </a:p>
          <a:p>
            <a:pPr algn="just">
              <a:tabLst>
                <a:tab pos="2057400" algn="l"/>
              </a:tabLst>
            </a:pPr>
            <a:r>
              <a:rPr lang="es-ES" sz="1400" b="1" dirty="0">
                <a:latin typeface="Lucida Bright" panose="02040602050505020304" pitchFamily="18" charset="0"/>
              </a:rPr>
              <a:t>DE EDUCACIÓN SECUNDARIA DEL EDO. </a:t>
            </a:r>
            <a:r>
              <a:rPr lang="pt-BR" sz="1400" b="1" dirty="0">
                <a:latin typeface="Lucida Bright" panose="02040602050505020304" pitchFamily="18" charset="0"/>
              </a:rPr>
              <a:t>DE MORELOS</a:t>
            </a:r>
            <a:endParaRPr lang="es-ES" sz="1400" dirty="0">
              <a:latin typeface="Lucida Bright" panose="02040602050505020304" pitchFamily="18" charset="0"/>
            </a:endParaRPr>
          </a:p>
          <a:p>
            <a:pPr algn="just">
              <a:tabLst>
                <a:tab pos="2057400" algn="l"/>
              </a:tabLst>
            </a:pPr>
            <a:r>
              <a:rPr lang="pt-BR" sz="1400" dirty="0">
                <a:latin typeface="Lucida Bright" panose="02040602050505020304" pitchFamily="18" charset="0"/>
              </a:rPr>
              <a:t>P R E S E N T E .</a:t>
            </a:r>
          </a:p>
          <a:p>
            <a:pPr algn="just">
              <a:tabLst>
                <a:tab pos="2057400" algn="l"/>
              </a:tabLst>
            </a:pPr>
            <a:endParaRPr lang="pt-BR" sz="1400" dirty="0">
              <a:latin typeface="Lucida Bright" panose="02040602050505020304" pitchFamily="18" charset="0"/>
            </a:endParaRPr>
          </a:p>
          <a:p>
            <a:pPr algn="just">
              <a:tabLst>
                <a:tab pos="2057400" algn="l"/>
              </a:tabLst>
            </a:pPr>
            <a:endParaRPr lang="es-ES" sz="1400" dirty="0">
              <a:latin typeface="Lucida Bright" panose="02040602050505020304" pitchFamily="18" charset="0"/>
            </a:endParaRPr>
          </a:p>
          <a:p>
            <a:pPr algn="just">
              <a:tabLst>
                <a:tab pos="2057400" algn="l"/>
              </a:tabLst>
            </a:pPr>
            <a:r>
              <a:rPr lang="es-ES" sz="1400" dirty="0">
                <a:latin typeface="Lucida Bright" panose="02040602050505020304" pitchFamily="18" charset="0"/>
              </a:rPr>
              <a:t>Con la finalidad de evitar errores administrativos, me permito transcribir el punto 4.3.1.3. Prohibiciones de los Lineamientos Generales sobre aspectos de Administración de Personal que Repercuten en el Pago, para su conocimiento y aplicación.</a:t>
            </a:r>
          </a:p>
          <a:p>
            <a:pPr algn="just">
              <a:tabLst>
                <a:tab pos="2057400" algn="l"/>
              </a:tabLst>
            </a:pPr>
            <a:endParaRPr lang="es-ES" sz="1400" b="1" dirty="0">
              <a:latin typeface="Lucida Bright" panose="02040602050505020304" pitchFamily="18" charset="0"/>
            </a:endParaRPr>
          </a:p>
          <a:p>
            <a:pPr algn="just">
              <a:tabLst>
                <a:tab pos="2057400" algn="l"/>
              </a:tabLst>
            </a:pPr>
            <a:r>
              <a:rPr lang="es-ES" sz="1400" b="1" dirty="0">
                <a:latin typeface="Lucida Bright" panose="02040602050505020304" pitchFamily="18" charset="0"/>
              </a:rPr>
              <a:t>4.3.1.3. Prohibiciones.</a:t>
            </a:r>
          </a:p>
          <a:p>
            <a:pPr algn="just">
              <a:tabLst>
                <a:tab pos="2057400" algn="l"/>
              </a:tabLst>
            </a:pPr>
            <a:endParaRPr lang="es-ES" sz="1400" dirty="0">
              <a:latin typeface="Lucida Bright" panose="02040602050505020304" pitchFamily="18" charset="0"/>
            </a:endParaRPr>
          </a:p>
          <a:p>
            <a:pPr algn="just">
              <a:tabLst>
                <a:tab pos="2057400" algn="l"/>
              </a:tabLst>
            </a:pPr>
            <a:r>
              <a:rPr lang="es-ES" sz="1400" dirty="0">
                <a:latin typeface="Lucida Bright" panose="02040602050505020304" pitchFamily="18" charset="0"/>
              </a:rPr>
              <a:t>Los funcionarios de la SEP no podrán formular propuestas o constancias de nombramientos y/o asignación de remuneraciones, y/o contrato por honorarios, si no cuentan con plazas vacantes  y/o recursos presupuéstales de las partidas de servicios personales con que cubren los sueldos, salvo que se trate de funcionarios expresamente autorizados para crear plazas, los que deberán ajustarse a los términos de su autorización.</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4"/>
          <p:cNvSpPr>
            <a:spLocks noChangeArrowheads="1"/>
          </p:cNvSpPr>
          <p:nvPr/>
        </p:nvSpPr>
        <p:spPr bwMode="auto">
          <a:xfrm>
            <a:off x="250825" y="1100436"/>
            <a:ext cx="8640763" cy="5262979"/>
          </a:xfrm>
          <a:prstGeom prst="rect">
            <a:avLst/>
          </a:prstGeom>
          <a:noFill/>
          <a:ln w="9525">
            <a:noFill/>
            <a:miter lim="800000"/>
            <a:headEnd/>
            <a:tailEnd/>
          </a:ln>
        </p:spPr>
        <p:txBody>
          <a:bodyPr anchor="ctr">
            <a:spAutoFit/>
          </a:bodyPr>
          <a:lstStyle/>
          <a:p>
            <a:pPr algn="just">
              <a:defRPr/>
            </a:pPr>
            <a:endParaRPr lang="es-ES" sz="1400" b="1" dirty="0">
              <a:latin typeface="Lucida Bright" panose="02040602050505020304" pitchFamily="18" charset="0"/>
            </a:endParaRPr>
          </a:p>
          <a:p>
            <a:pPr algn="just">
              <a:defRPr/>
            </a:pPr>
            <a:endParaRPr lang="es-ES" sz="1400" b="1" dirty="0">
              <a:latin typeface="Lucida Bright" panose="02040602050505020304" pitchFamily="18" charset="0"/>
            </a:endParaRPr>
          </a:p>
          <a:p>
            <a:pPr algn="just">
              <a:defRPr/>
            </a:pPr>
            <a:r>
              <a:rPr lang="es-ES" sz="1400" b="1" dirty="0">
                <a:latin typeface="Lucida Bright" panose="02040602050505020304" pitchFamily="18" charset="0"/>
              </a:rPr>
              <a:t>Ninguna persona podrá tomar posesión de un cargo en la Secretaría, mientras su nombramiento o contrato no haya sido autorizado y establecida la fecha de su vigencia</a:t>
            </a:r>
            <a:r>
              <a:rPr lang="es-ES" sz="1400" dirty="0">
                <a:latin typeface="Lucida Bright" panose="02040602050505020304" pitchFamily="18" charset="0"/>
              </a:rPr>
              <a:t> por los funcionarios facultados para el efecto, </a:t>
            </a:r>
            <a:r>
              <a:rPr lang="es-ES" sz="1400" b="1" dirty="0">
                <a:latin typeface="Lucida Bright" panose="02040602050505020304" pitchFamily="18" charset="0"/>
              </a:rPr>
              <a:t>en</a:t>
            </a:r>
            <a:r>
              <a:rPr lang="es-ES" sz="1400" dirty="0">
                <a:latin typeface="Lucida Bright" panose="02040602050505020304" pitchFamily="18" charset="0"/>
              </a:rPr>
              <a:t> </a:t>
            </a:r>
            <a:r>
              <a:rPr lang="es-ES" sz="1400" b="1" dirty="0">
                <a:latin typeface="Lucida Bright" panose="02040602050505020304" pitchFamily="18" charset="0"/>
              </a:rPr>
              <a:t>ningún caso podrán tener efectos retroactivos.</a:t>
            </a:r>
          </a:p>
          <a:p>
            <a:pPr algn="just">
              <a:defRPr/>
            </a:pPr>
            <a:endParaRPr lang="es-ES" sz="1400" dirty="0">
              <a:latin typeface="Lucida Bright" panose="02040602050505020304" pitchFamily="18" charset="0"/>
            </a:endParaRPr>
          </a:p>
          <a:p>
            <a:pPr algn="just">
              <a:defRPr/>
            </a:pPr>
            <a:r>
              <a:rPr lang="es-ES" sz="1400" dirty="0">
                <a:latin typeface="Lucida Bright" panose="02040602050505020304" pitchFamily="18" charset="0"/>
              </a:rPr>
              <a:t>Ningún funcionario podrá autorizar nombramientos, contrataciones o promociones de personal, que sobrepasen al tabulador de sueldos autorizados.</a:t>
            </a:r>
          </a:p>
          <a:p>
            <a:pPr algn="just">
              <a:defRPr/>
            </a:pPr>
            <a:endParaRPr lang="es-ES" sz="1400" dirty="0">
              <a:latin typeface="Lucida Bright" panose="02040602050505020304" pitchFamily="18" charset="0"/>
            </a:endParaRPr>
          </a:p>
          <a:p>
            <a:pPr algn="just">
              <a:defRPr/>
            </a:pPr>
            <a:r>
              <a:rPr lang="es-ES" sz="1400" b="1" dirty="0">
                <a:latin typeface="Lucida Bright" panose="02040602050505020304" pitchFamily="18" charset="0"/>
              </a:rPr>
              <a:t>Ningún funcionario podrá autorizar o permitir el ingreso al servicio de personal con el carácter de “meritorios”, o sea,  trabajadores que sin nombramiento o contrato formalizado presten gratuitamente trabajos administrativos o docentes, con la promesa o sin ella de otorgarles posteriormente el nombramiento o contrato.</a:t>
            </a:r>
          </a:p>
          <a:p>
            <a:pPr algn="just">
              <a:defRPr/>
            </a:pPr>
            <a:endParaRPr lang="es-ES" sz="1400" dirty="0">
              <a:latin typeface="Lucida Bright" panose="02040602050505020304" pitchFamily="18" charset="0"/>
            </a:endParaRPr>
          </a:p>
          <a:p>
            <a:pPr algn="just">
              <a:defRPr/>
            </a:pPr>
            <a:r>
              <a:rPr lang="es-ES" sz="1400" dirty="0">
                <a:latin typeface="Lucida Bright" panose="02040602050505020304" pitchFamily="18" charset="0"/>
              </a:rPr>
              <a:t>Sin otro particular por el momento, reciban un cordial saludo.</a:t>
            </a:r>
          </a:p>
          <a:p>
            <a:pPr algn="just">
              <a:defRPr/>
            </a:pPr>
            <a:endParaRPr lang="es-ES" sz="1400" dirty="0">
              <a:latin typeface="Lucida Bright" panose="02040602050505020304" pitchFamily="18" charset="0"/>
            </a:endParaRPr>
          </a:p>
          <a:p>
            <a:pPr algn="just">
              <a:defRPr/>
            </a:pPr>
            <a:endParaRPr lang="es-ES" sz="1400" dirty="0">
              <a:latin typeface="Lucida Bright" panose="02040602050505020304" pitchFamily="18" charset="0"/>
            </a:endParaRPr>
          </a:p>
          <a:p>
            <a:pPr algn="just">
              <a:defRPr/>
            </a:pPr>
            <a:endParaRPr lang="es-ES" sz="1400" dirty="0">
              <a:latin typeface="Lucida Bright" panose="02040602050505020304" pitchFamily="18" charset="0"/>
            </a:endParaRPr>
          </a:p>
          <a:p>
            <a:pPr algn="ctr">
              <a:defRPr/>
            </a:pPr>
            <a:r>
              <a:rPr lang="pt-BR" sz="1400" b="1" dirty="0">
                <a:latin typeface="Lucida Bright" panose="02040602050505020304" pitchFamily="18" charset="0"/>
              </a:rPr>
              <a:t>ATENTAMENTE</a:t>
            </a:r>
          </a:p>
          <a:p>
            <a:pPr algn="ctr">
              <a:defRPr/>
            </a:pPr>
            <a:endParaRPr lang="pt-BR" sz="1400" b="1" dirty="0">
              <a:latin typeface="Lucida Bright" panose="02040602050505020304" pitchFamily="18" charset="0"/>
            </a:endParaRPr>
          </a:p>
          <a:p>
            <a:pPr algn="ctr">
              <a:defRPr/>
            </a:pPr>
            <a:endParaRPr lang="pt-BR" sz="1400" b="1" dirty="0">
              <a:latin typeface="Lucida Bright" panose="02040602050505020304" pitchFamily="18" charset="0"/>
            </a:endParaRPr>
          </a:p>
          <a:p>
            <a:pPr algn="ctr">
              <a:defRPr/>
            </a:pPr>
            <a:endParaRPr lang="es-ES" sz="1400" dirty="0">
              <a:latin typeface="Lucida Bright" panose="02040602050505020304" pitchFamily="18" charset="0"/>
            </a:endParaRPr>
          </a:p>
          <a:p>
            <a:pPr marL="342900" indent="-342900" algn="ctr">
              <a:defRPr/>
            </a:pPr>
            <a:r>
              <a:rPr lang="es-ES" sz="1400" b="1" dirty="0">
                <a:latin typeface="Lucida Bright" panose="02040602050505020304" pitchFamily="18" charset="0"/>
              </a:rPr>
              <a:t>MTRA. AURORA APOLONIA RODRÍGUEZ GUADARRAMA</a:t>
            </a:r>
            <a:endParaRPr lang="es-ES" sz="1400" dirty="0">
              <a:latin typeface="Lucida Bright" panose="02040602050505020304" pitchFamily="18" charset="0"/>
            </a:endParaRPr>
          </a:p>
          <a:p>
            <a:pPr algn="ctr">
              <a:defRPr/>
            </a:pPr>
            <a:r>
              <a:rPr lang="es-ES" sz="1400" b="1" dirty="0">
                <a:latin typeface="Lucida Bright" panose="02040602050505020304" pitchFamily="18" charset="0"/>
              </a:rPr>
              <a:t> JEFA DEL DEPARTAMENTO DE SECUNDARIAS</a:t>
            </a:r>
            <a:endParaRPr lang="es-ES" sz="14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ECED40B1-641E-44A5-AC5F-5A3716D0DD25}" type="slidenum">
              <a:rPr lang="es-ES" smtClean="0"/>
              <a:pPr>
                <a:defRPr/>
              </a:pPr>
              <a:t>3</a:t>
            </a:fld>
            <a:endParaRPr lang="es-ES"/>
          </a:p>
        </p:txBody>
      </p:sp>
      <p:sp>
        <p:nvSpPr>
          <p:cNvPr id="3" name="CuadroTexto 2"/>
          <p:cNvSpPr txBox="1"/>
          <p:nvPr/>
        </p:nvSpPr>
        <p:spPr>
          <a:xfrm>
            <a:off x="971600" y="980728"/>
            <a:ext cx="7128792" cy="5632311"/>
          </a:xfrm>
          <a:prstGeom prst="rect">
            <a:avLst/>
          </a:prstGeom>
          <a:noFill/>
        </p:spPr>
        <p:txBody>
          <a:bodyPr wrap="square" rtlCol="0">
            <a:spAutoFit/>
          </a:bodyPr>
          <a:lstStyle/>
          <a:p>
            <a:pPr algn="just"/>
            <a:r>
              <a:rPr lang="es-MX" sz="2000" dirty="0"/>
              <a:t>Actualmente, hay nuevos escenarios y nuevos retos. La promulgación el 11 de septiembre del 2013 de la Ley General del servicio  profesional docente,  que establece los criterios, los términos y condiciones para el Ingreso, la Promoción, el Reconocimiento y la Permanencia en el Servicio, la</a:t>
            </a:r>
            <a:r>
              <a:rPr lang="es-ES" sz="2000" dirty="0"/>
              <a:t> Ley Del Instituto Nacional para la Evaluación de la Educación y El 20 de julio 2016, publicaron el nuevo Modelo Educativo y la propuesta curricular. </a:t>
            </a:r>
          </a:p>
          <a:p>
            <a:pPr algn="just"/>
            <a:r>
              <a:rPr lang="es-ES" sz="2000" dirty="0"/>
              <a:t>Esta reforma ha considerado que un actor importante para lograr sus propósitos es  a través de la función del supervisor ya que </a:t>
            </a:r>
            <a:r>
              <a:rPr lang="es-MX" sz="2000" dirty="0"/>
              <a:t>la “</a:t>
            </a:r>
            <a:r>
              <a:rPr lang="es-MX" sz="2000" b="1" dirty="0"/>
              <a:t>Supervisión Educativa es el eje que impulsa las acciones de mejoramiento y perfeccionismo del currículo; su papel fundamental es el de determinar situaciones, descubrirlas y emitir juicios sobre cómo debe procederse en cada caso, mejor dicho es el mejoramiento de la institución, la evaluación del docente, el liderazgo del director, el acompañar  en los CTE y la administración escolar.”</a:t>
            </a:r>
            <a:endParaRPr lang="es-MX" sz="2000" dirty="0"/>
          </a:p>
        </p:txBody>
      </p:sp>
    </p:spTree>
    <p:extLst>
      <p:ext uri="{BB962C8B-B14F-4D97-AF65-F5344CB8AC3E}">
        <p14:creationId xmlns:p14="http://schemas.microsoft.com/office/powerpoint/2010/main" val="318389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ChangeArrowheads="1"/>
          </p:cNvSpPr>
          <p:nvPr/>
        </p:nvSpPr>
        <p:spPr bwMode="auto">
          <a:xfrm>
            <a:off x="323850" y="874946"/>
            <a:ext cx="8569325" cy="5893921"/>
          </a:xfrm>
          <a:prstGeom prst="rect">
            <a:avLst/>
          </a:prstGeom>
          <a:noFill/>
          <a:ln w="9525">
            <a:noFill/>
            <a:miter lim="800000"/>
            <a:headEnd/>
            <a:tailEnd/>
          </a:ln>
        </p:spPr>
        <p:txBody>
          <a:bodyPr anchor="ctr">
            <a:spAutoFit/>
          </a:bodyPr>
          <a:lstStyle/>
          <a:p>
            <a:pPr marL="342900" indent="-342900" algn="ctr"/>
            <a:r>
              <a:rPr lang="es-MX" sz="1300" dirty="0">
                <a:latin typeface="Lucida Bright" panose="02040602050505020304" pitchFamily="18" charset="0"/>
              </a:rPr>
              <a:t>Asunto: Modificación a la circular No. 001/2001, de Julio 24 de 2001.</a:t>
            </a:r>
          </a:p>
          <a:p>
            <a:pPr marL="342900" indent="-342900" algn="ctr"/>
            <a:endParaRPr lang="es-ES" sz="1300" dirty="0">
              <a:latin typeface="Lucida Bright" panose="02040602050505020304" pitchFamily="18" charset="0"/>
            </a:endParaRPr>
          </a:p>
          <a:p>
            <a:pPr marL="342900" indent="-342900" algn="r"/>
            <a:r>
              <a:rPr lang="es-MX" sz="1300" dirty="0">
                <a:latin typeface="Lucida Bright" panose="02040602050505020304" pitchFamily="18" charset="0"/>
              </a:rPr>
              <a:t>Cuernavaca, Mor., a 15 de julio de 2015.</a:t>
            </a:r>
          </a:p>
          <a:p>
            <a:pPr marL="342900" indent="-342900"/>
            <a:r>
              <a:rPr lang="es-MX" sz="1300" b="1" dirty="0">
                <a:latin typeface="Lucida Bright" panose="02040602050505020304" pitchFamily="18" charset="0"/>
              </a:rPr>
              <a:t>CC. SUPERVISORES </a:t>
            </a:r>
            <a:endParaRPr lang="es-ES" sz="1300" dirty="0">
              <a:latin typeface="Lucida Bright" panose="02040602050505020304" pitchFamily="18" charset="0"/>
            </a:endParaRPr>
          </a:p>
          <a:p>
            <a:pPr marL="342900" indent="-342900"/>
            <a:r>
              <a:rPr lang="es-MX" sz="1300" b="1" dirty="0">
                <a:latin typeface="Lucida Bright" panose="02040602050505020304" pitchFamily="18" charset="0"/>
              </a:rPr>
              <a:t>Y DIRECTORES DE LAS ESCUELAS SECUNDARIAS</a:t>
            </a:r>
            <a:endParaRPr lang="es-ES" sz="1300" dirty="0">
              <a:latin typeface="Lucida Bright" panose="02040602050505020304" pitchFamily="18" charset="0"/>
            </a:endParaRPr>
          </a:p>
          <a:p>
            <a:pPr marL="342900" indent="-342900"/>
            <a:r>
              <a:rPr lang="pt-BR" sz="1300" b="1" dirty="0">
                <a:latin typeface="Lucida Bright" panose="02040602050505020304" pitchFamily="18" charset="0"/>
              </a:rPr>
              <a:t>OFICIALES Y PARTICULARES DEL ESTADO</a:t>
            </a:r>
            <a:endParaRPr lang="es-ES" sz="1300" dirty="0">
              <a:latin typeface="Lucida Bright" panose="02040602050505020304" pitchFamily="18" charset="0"/>
            </a:endParaRPr>
          </a:p>
          <a:p>
            <a:pPr marL="342900" indent="-342900"/>
            <a:r>
              <a:rPr lang="pt-BR" sz="1300" b="1" dirty="0">
                <a:latin typeface="Lucida Bright" panose="02040602050505020304" pitchFamily="18" charset="0"/>
              </a:rPr>
              <a:t>P   R   E   S   E   N   T   E.</a:t>
            </a:r>
          </a:p>
          <a:p>
            <a:pPr marL="342900" indent="-342900"/>
            <a:endParaRPr lang="pt-BR" sz="1300" b="1" dirty="0">
              <a:latin typeface="Lucida Bright" panose="02040602050505020304" pitchFamily="18" charset="0"/>
            </a:endParaRPr>
          </a:p>
          <a:p>
            <a:pPr marL="342900" indent="-342900" algn="ctr"/>
            <a:endParaRPr lang="es-ES" sz="1300" dirty="0">
              <a:latin typeface="Lucida Bright" panose="02040602050505020304" pitchFamily="18" charset="0"/>
            </a:endParaRPr>
          </a:p>
          <a:p>
            <a:pPr marL="342900" indent="-342900" algn="just"/>
            <a:r>
              <a:rPr lang="es-MX" sz="1300" dirty="0">
                <a:latin typeface="Lucida Bright" panose="02040602050505020304" pitchFamily="18" charset="0"/>
              </a:rPr>
              <a:t>Por la trascendencia educativa que tiene la organización de excursiones, visitas educativas y todo tipo de actividades extraescolares destinadas a completar y fortalecer el proceso Enseñanza-Aprendizaje, creemos pertinente dar a conocer a ustedes las normas a que se sujetarán dichas actividades.</a:t>
            </a:r>
          </a:p>
          <a:p>
            <a:pPr marL="342900" indent="-342900" algn="just"/>
            <a:endParaRPr lang="es-ES" sz="1300" dirty="0">
              <a:latin typeface="Lucida Bright" panose="02040602050505020304" pitchFamily="18" charset="0"/>
            </a:endParaRPr>
          </a:p>
          <a:p>
            <a:pPr marL="342900" indent="-342900" algn="just"/>
            <a:r>
              <a:rPr lang="es-MX" sz="1300" dirty="0">
                <a:latin typeface="Lucida Bright" panose="02040602050505020304" pitchFamily="18" charset="0"/>
              </a:rPr>
              <a:t>Las excursiones, visitas de estudio y cualquier otra actividad extraescolar, deberán ser consideradas como complemento del proceso educativo y estarán destinadas a ampliar la preparación y formación integral del educando y </a:t>
            </a:r>
            <a:r>
              <a:rPr lang="es-MX" sz="1300" b="1" i="1" u="sng" dirty="0">
                <a:latin typeface="Lucida Bright" panose="02040602050505020304" pitchFamily="18" charset="0"/>
              </a:rPr>
              <a:t>deberán aparecer en la Ruta de Mejora de cada escuela</a:t>
            </a:r>
            <a:r>
              <a:rPr lang="es-MX" sz="1300" dirty="0">
                <a:latin typeface="Lucida Bright" panose="02040602050505020304" pitchFamily="18" charset="0"/>
              </a:rPr>
              <a:t>; por ningún motivo se autorizarán sólo actividades recreativas.</a:t>
            </a:r>
          </a:p>
          <a:p>
            <a:pPr marL="342900" indent="-342900" algn="just"/>
            <a:endParaRPr lang="es-ES" sz="1300" dirty="0">
              <a:latin typeface="Lucida Bright" panose="02040602050505020304" pitchFamily="18" charset="0"/>
            </a:endParaRPr>
          </a:p>
          <a:p>
            <a:pPr marL="342900" indent="-342900" algn="just">
              <a:buFontTx/>
              <a:buAutoNum type="arabicPeriod"/>
            </a:pPr>
            <a:r>
              <a:rPr lang="es-MX" sz="1300" dirty="0">
                <a:latin typeface="Lucida Bright" panose="02040602050505020304" pitchFamily="18" charset="0"/>
              </a:rPr>
              <a:t>En la planificación, deberá considerarse la correlación entre las asignaturas académicas y actividades de desarrollo.</a:t>
            </a:r>
          </a:p>
          <a:p>
            <a:pPr marL="342900" indent="-342900" algn="just">
              <a:buFontTx/>
              <a:buAutoNum type="arabicPeriod"/>
            </a:pPr>
            <a:endParaRPr lang="es-MX" sz="1300" dirty="0">
              <a:latin typeface="Lucida Bright" panose="02040602050505020304" pitchFamily="18" charset="0"/>
            </a:endParaRPr>
          </a:p>
          <a:p>
            <a:pPr marL="342900" indent="-342900" algn="just">
              <a:buFontTx/>
              <a:buAutoNum type="arabicPeriod"/>
            </a:pPr>
            <a:r>
              <a:rPr lang="es-MX" sz="1300" dirty="0">
                <a:latin typeface="Lucida Bright" panose="02040602050505020304" pitchFamily="18" charset="0"/>
              </a:rPr>
              <a:t>Las actividades extraescolares deberán planearse, organizarse y realizarse con la máxima seguridad para la salud física y mental de los alumnos.</a:t>
            </a:r>
          </a:p>
          <a:p>
            <a:pPr marL="342900" indent="-342900" algn="just">
              <a:buFontTx/>
              <a:buAutoNum type="arabicPeriod"/>
            </a:pPr>
            <a:endParaRPr lang="es-MX" sz="1300" dirty="0">
              <a:latin typeface="Lucida Bright" panose="02040602050505020304" pitchFamily="18" charset="0"/>
            </a:endParaRPr>
          </a:p>
          <a:p>
            <a:pPr marL="342900" indent="-342900" algn="just">
              <a:buFontTx/>
              <a:buAutoNum type="arabicPeriod"/>
            </a:pPr>
            <a:r>
              <a:rPr lang="es-MX" sz="1300" dirty="0">
                <a:latin typeface="Lucida Bright" panose="02040602050505020304" pitchFamily="18" charset="0"/>
              </a:rPr>
              <a:t>Las mencionadas actividades podrán llevarse al cabo en días laborables o no, pero no se autorizarán en días que interfieran con la integración de las evaluaciones de aprovechamiento escolar.</a:t>
            </a:r>
            <a:endParaRPr lang="es-ES" sz="1300" dirty="0">
              <a:latin typeface="Lucida Bright" panose="02040602050505020304" pitchFamily="18" charset="0"/>
            </a:endParaRPr>
          </a:p>
          <a:p>
            <a:pPr marL="342900" indent="-342900" algn="ctr" eaLnBrk="0" hangingPunct="0"/>
            <a:endParaRPr lang="es-ES" sz="13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4"/>
          <p:cNvSpPr>
            <a:spLocks noChangeArrowheads="1"/>
          </p:cNvSpPr>
          <p:nvPr/>
        </p:nvSpPr>
        <p:spPr bwMode="auto">
          <a:xfrm>
            <a:off x="314634" y="1077985"/>
            <a:ext cx="853281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lgn="just">
              <a:buFontTx/>
              <a:buAutoNum type="arabicPeriod" startAt="4"/>
              <a:defRPr/>
            </a:pPr>
            <a:r>
              <a:rPr lang="es-MX" sz="1400" dirty="0">
                <a:latin typeface="Lucida Bright" panose="02040602050505020304" pitchFamily="18" charset="0"/>
              </a:rPr>
              <a:t>Se sugiere que este tipo de actividades se realicen por un solo día, pero en caso de requerir más, se deberá justificar con la documentación correspondiente.</a:t>
            </a:r>
          </a:p>
          <a:p>
            <a:pPr marL="342900" indent="-342900" algn="just">
              <a:buFontTx/>
              <a:buAutoNum type="arabicPeriod" startAt="4"/>
              <a:defRPr/>
            </a:pPr>
            <a:endParaRPr lang="es-ES" sz="1400" dirty="0">
              <a:latin typeface="Lucida Bright" panose="02040602050505020304" pitchFamily="18" charset="0"/>
            </a:endParaRPr>
          </a:p>
          <a:p>
            <a:pPr marL="342900" indent="-342900" algn="just">
              <a:buFontTx/>
              <a:buAutoNum type="arabicPeriod" startAt="4"/>
              <a:defRPr/>
            </a:pPr>
            <a:r>
              <a:rPr lang="es-MX" sz="1400" dirty="0">
                <a:latin typeface="Lucida Bright" panose="02040602050505020304" pitchFamily="18" charset="0"/>
              </a:rPr>
              <a:t>Por ningún motivo se otorgará permiso para excursiones, y/o visitas a BALNEARIOS, RÍOS, ALBERCAS PRIVADAS, etc.</a:t>
            </a:r>
          </a:p>
          <a:p>
            <a:pPr marL="342900" indent="-342900" algn="just">
              <a:buFontTx/>
              <a:buAutoNum type="arabicPeriod" startAt="4"/>
              <a:defRPr/>
            </a:pPr>
            <a:endParaRPr lang="es-MX" sz="1400" dirty="0">
              <a:latin typeface="Lucida Bright" panose="02040602050505020304" pitchFamily="18" charset="0"/>
            </a:endParaRPr>
          </a:p>
          <a:p>
            <a:pPr marL="342900" indent="-342900" algn="just">
              <a:buFontTx/>
              <a:buAutoNum type="arabicPeriod" startAt="4"/>
              <a:defRPr/>
            </a:pPr>
            <a:r>
              <a:rPr lang="es-MX" sz="1400" dirty="0">
                <a:latin typeface="Lucida Bright" panose="02040602050505020304" pitchFamily="18" charset="0"/>
              </a:rPr>
              <a:t> Para obtener la autorización de cualquiera de las actividades antes mencionadas, se cubrirán  los siguientes trámites:</a:t>
            </a:r>
          </a:p>
          <a:p>
            <a:pPr marL="342900" indent="-342900" algn="just">
              <a:defRPr/>
            </a:pPr>
            <a:endParaRPr lang="es-ES" sz="1400" dirty="0">
              <a:latin typeface="Lucida Bright" panose="02040602050505020304" pitchFamily="18" charset="0"/>
            </a:endParaRPr>
          </a:p>
          <a:p>
            <a:pPr marL="342900" indent="-342900" algn="just">
              <a:buFontTx/>
              <a:buAutoNum type="alphaLcParenR"/>
              <a:defRPr/>
            </a:pPr>
            <a:r>
              <a:rPr lang="es-MX" sz="1400" dirty="0">
                <a:latin typeface="Lucida Bright" panose="02040602050505020304" pitchFamily="18" charset="0"/>
              </a:rPr>
              <a:t>Los maestros responsables de la organización, presentarán el Plan de Trabajo y la solicitud por escrito al C. Director del Plantel, cuando menos con 15 días hábiles de anticipación para su anuencia y trámites correspondientes.</a:t>
            </a:r>
          </a:p>
          <a:p>
            <a:pPr marL="342900" indent="-342900" algn="just">
              <a:buFontTx/>
              <a:buAutoNum type="alphaLcParenR"/>
              <a:defRPr/>
            </a:pPr>
            <a:endParaRPr lang="es-MX" sz="1400" dirty="0">
              <a:latin typeface="Lucida Bright" panose="02040602050505020304" pitchFamily="18" charset="0"/>
            </a:endParaRPr>
          </a:p>
          <a:p>
            <a:pPr marL="788988" lvl="1" indent="-342900" algn="just">
              <a:buFontTx/>
              <a:buAutoNum type="alphaLcParenR"/>
              <a:defRPr/>
            </a:pPr>
            <a:r>
              <a:rPr lang="es-MX" sz="1400" dirty="0">
                <a:latin typeface="Lucida Bright" panose="02040602050505020304" pitchFamily="18" charset="0"/>
              </a:rPr>
              <a:t>Ya avalados por el Director la solicitud y el Plan de Trabajo, se turnará al Supervisor correspondiente para lo procedente.</a:t>
            </a:r>
          </a:p>
          <a:p>
            <a:pPr marL="788988" lvl="1" indent="-342900" algn="just">
              <a:buFontTx/>
              <a:buAutoNum type="alphaLcParenR"/>
              <a:defRPr/>
            </a:pPr>
            <a:endParaRPr lang="es-MX" sz="1400" dirty="0">
              <a:latin typeface="Lucida Bright" panose="02040602050505020304" pitchFamily="18" charset="0"/>
            </a:endParaRPr>
          </a:p>
          <a:p>
            <a:pPr marL="788988" lvl="1" indent="-342900" algn="just">
              <a:buFontTx/>
              <a:buAutoNum type="alphaLcParenR"/>
              <a:defRPr/>
            </a:pPr>
            <a:r>
              <a:rPr lang="es-MX" sz="1400" b="1" dirty="0">
                <a:latin typeface="Lucida Bright" panose="02040602050505020304" pitchFamily="18" charset="0"/>
              </a:rPr>
              <a:t>El Jefe de Departamento otorgará la autorización cuando la actividad se realice fuera del Estado, para las que se efectúen dentro del Estado será suficiente la anuencia del C. Supervisor, en ambos casos siempre y cuando los trámites se hagan con diez días de anticipación a la fecha de la realización: cubriendo todos los requisitos en tiempo y forma. Del oficio de autorización se girará copia al Departamento de Educación Secundaria para su conocimiento</a:t>
            </a:r>
          </a:p>
          <a:p>
            <a:pPr marL="788988" lvl="1" indent="-342900" algn="just">
              <a:defRPr/>
            </a:pPr>
            <a:endParaRPr lang="es-ES" sz="1400" dirty="0">
              <a:latin typeface="Lucida Bright" panose="02040602050505020304" pitchFamily="18" charset="0"/>
            </a:endParaRPr>
          </a:p>
          <a:p>
            <a:pPr marL="342900" indent="-342900" algn="just">
              <a:buFontTx/>
              <a:buAutoNum type="arabicPeriod" startAt="7"/>
              <a:defRPr/>
            </a:pPr>
            <a:r>
              <a:rPr lang="es-MX" sz="1400" dirty="0">
                <a:latin typeface="Lucida Bright" panose="02040602050505020304" pitchFamily="18" charset="0"/>
              </a:rPr>
              <a:t>Sólo se autorizarán las referidas actividades extraescolares, durante el tiempo comprendido entre los meses de </a:t>
            </a:r>
            <a:r>
              <a:rPr lang="es-MX" sz="1400" b="1" dirty="0">
                <a:latin typeface="Lucida Bright" panose="02040602050505020304" pitchFamily="18" charset="0"/>
              </a:rPr>
              <a:t>noviembre a mayo</a:t>
            </a:r>
            <a:r>
              <a:rPr lang="es-MX" sz="1400" dirty="0">
                <a:latin typeface="Lucida Bright" panose="02040602050505020304" pitchFamily="18" charset="0"/>
              </a:rPr>
              <a:t> de cada período escolar.</a:t>
            </a:r>
            <a:endParaRPr lang="es-ES" sz="14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4"/>
          <p:cNvSpPr>
            <a:spLocks noChangeArrowheads="1"/>
          </p:cNvSpPr>
          <p:nvPr/>
        </p:nvSpPr>
        <p:spPr bwMode="auto">
          <a:xfrm>
            <a:off x="250825" y="1128975"/>
            <a:ext cx="8569325" cy="5493812"/>
          </a:xfrm>
          <a:prstGeom prst="rect">
            <a:avLst/>
          </a:prstGeom>
          <a:noFill/>
          <a:ln w="9525">
            <a:noFill/>
            <a:miter lim="800000"/>
            <a:headEnd/>
            <a:tailEnd/>
          </a:ln>
        </p:spPr>
        <p:txBody>
          <a:bodyPr anchor="ctr">
            <a:spAutoFit/>
          </a:bodyPr>
          <a:lstStyle/>
          <a:p>
            <a:pPr marL="342900" indent="-342900" algn="just">
              <a:tabLst>
                <a:tab pos="1143000" algn="l"/>
              </a:tabLst>
            </a:pPr>
            <a:r>
              <a:rPr lang="es-MX" sz="1300" dirty="0">
                <a:latin typeface="Lucida Bright" panose="02040602050505020304" pitchFamily="18" charset="0"/>
              </a:rPr>
              <a:t>8.   Es indispensable que la solicitud se acompañe de los siguientes documentos:</a:t>
            </a:r>
          </a:p>
          <a:p>
            <a:pPr marL="342900" indent="-342900" algn="just">
              <a:tabLst>
                <a:tab pos="1143000" algn="l"/>
              </a:tabLst>
            </a:pP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a:latin typeface="Lucida Bright" panose="02040602050505020304" pitchFamily="18" charset="0"/>
              </a:rPr>
              <a:t>Plan de Trabajo</a:t>
            </a:r>
            <a:r>
              <a:rPr lang="es-MX" sz="1300" dirty="0">
                <a:latin typeface="Lucida Bright" panose="02040602050505020304" pitchFamily="18" charset="0"/>
              </a:rPr>
              <a:t>: Que contenga objetivos, programa a desarrollar, nombre de los responsables de la actividad, horario e itinerario.</a:t>
            </a: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err="1">
                <a:latin typeface="Lucida Bright" panose="02040602050505020304" pitchFamily="18" charset="0"/>
              </a:rPr>
              <a:t>Guión</a:t>
            </a:r>
            <a:r>
              <a:rPr lang="es-MX" sz="1300" b="1" dirty="0">
                <a:latin typeface="Lucida Bright" panose="02040602050505020304" pitchFamily="18" charset="0"/>
              </a:rPr>
              <a:t> para el alumno</a:t>
            </a:r>
            <a:r>
              <a:rPr lang="es-MX" sz="1300" dirty="0">
                <a:latin typeface="Lucida Bright" panose="02040602050505020304" pitchFamily="18" charset="0"/>
              </a:rPr>
              <a:t>: Que incluya el reglamento para la actividad, el cuestionario a resolver por cada alumno, y el trabajo específico que de acuerdo con el propósito principal y los enfoques de las asignaturas involucradas se proyecten como: breves investigaciones de campo, en donde no solo se obtengan respuestas de conocimiento, sino que abarquen actividades de observación, análisis, experimentación, reflexión, descripción y/o síntesis.</a:t>
            </a: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a:latin typeface="Lucida Bright" panose="02040602050505020304" pitchFamily="18" charset="0"/>
              </a:rPr>
              <a:t>Permiso por escrito</a:t>
            </a:r>
            <a:r>
              <a:rPr lang="es-MX" sz="1300" dirty="0">
                <a:latin typeface="Lucida Bright" panose="02040602050505020304" pitchFamily="18" charset="0"/>
              </a:rPr>
              <a:t>: Otorgado por cada padre o tutor del alumno (a) con su firma.   El padre o tutor deberá señalar clara y expresamente su anuencia, con descargo de responsabilidades para las autoridades educativas en caso de alguna contingencia.   </a:t>
            </a:r>
            <a:r>
              <a:rPr lang="es-MX" sz="1300" u="sng" dirty="0">
                <a:latin typeface="Lucida Bright" panose="02040602050505020304" pitchFamily="18" charset="0"/>
              </a:rPr>
              <a:t> Es obligación del padre o tutor, notificar las circunstancias de salud del alumno.</a:t>
            </a: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a:latin typeface="Lucida Bright" panose="02040602050505020304" pitchFamily="18" charset="0"/>
              </a:rPr>
              <a:t>Aceptación</a:t>
            </a:r>
            <a:r>
              <a:rPr lang="es-MX" sz="1300" dirty="0">
                <a:latin typeface="Lucida Bright" panose="02040602050505020304" pitchFamily="18" charset="0"/>
              </a:rPr>
              <a:t>: Escrita y firmada de los maestros responsables de cada autobús.   Si el grupo es mixto deberán ir de responsables un maestro y una maestra.  Como máximo se autorizarán </a:t>
            </a:r>
            <a:r>
              <a:rPr lang="es-MX" sz="1300" u="sng" dirty="0">
                <a:latin typeface="Lucida Bright" panose="02040602050505020304" pitchFamily="18" charset="0"/>
              </a:rPr>
              <a:t>doce autobuses por escuela en cada actividad</a:t>
            </a:r>
            <a:r>
              <a:rPr lang="es-MX" sz="1300" dirty="0">
                <a:latin typeface="Lucida Bright" panose="02040602050505020304" pitchFamily="18" charset="0"/>
              </a:rPr>
              <a:t> de esta índole.</a:t>
            </a: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a:latin typeface="Lucida Bright" panose="02040602050505020304" pitchFamily="18" charset="0"/>
              </a:rPr>
              <a:t>Relación de asistencia</a:t>
            </a:r>
            <a:r>
              <a:rPr lang="es-MX" sz="1300" dirty="0">
                <a:latin typeface="Lucida Bright" panose="02040602050505020304" pitchFamily="18" charset="0"/>
              </a:rPr>
              <a:t>: Con especificación de grado y grupo al que pertenece cada alumno.</a:t>
            </a:r>
            <a:endParaRPr lang="es-ES" sz="1300" dirty="0">
              <a:latin typeface="Lucida Bright" panose="02040602050505020304" pitchFamily="18" charset="0"/>
            </a:endParaRPr>
          </a:p>
          <a:p>
            <a:pPr marL="982663" lvl="2" indent="-342900" algn="just">
              <a:buFont typeface="Wingdings" pitchFamily="2" charset="2"/>
              <a:buChar char="v"/>
              <a:tabLst>
                <a:tab pos="1143000" algn="l"/>
              </a:tabLst>
            </a:pPr>
            <a:r>
              <a:rPr lang="es-MX" sz="1300" b="1" dirty="0">
                <a:latin typeface="Lucida Bright" panose="02040602050505020304" pitchFamily="18" charset="0"/>
              </a:rPr>
              <a:t>Información general</a:t>
            </a:r>
            <a:r>
              <a:rPr lang="es-MX" sz="1300" dirty="0">
                <a:latin typeface="Lucida Bright" panose="02040602050505020304" pitchFamily="18" charset="0"/>
              </a:rPr>
              <a:t>:  Son apreciaciones relacionadas al financiamiento, como:</a:t>
            </a:r>
          </a:p>
          <a:p>
            <a:pPr marL="639763" lvl="2" algn="just">
              <a:tabLst>
                <a:tab pos="1143000" algn="l"/>
              </a:tabLst>
            </a:pP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Tipo de Servicio que utilizará y seguro de viajero.</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Precio por unidad.</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Cuota por alumno.</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Itinerario.</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Croquis del recorrido.</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Hora de salida y llegada.</a:t>
            </a:r>
            <a:endParaRPr lang="es-ES" sz="1300" dirty="0">
              <a:latin typeface="Lucida Bright" panose="02040602050505020304" pitchFamily="18" charset="0"/>
            </a:endParaRPr>
          </a:p>
          <a:p>
            <a:pPr marL="1714500" lvl="3" indent="-342900" algn="just">
              <a:buFont typeface="Arial" charset="0"/>
              <a:buAutoNum type="arabicPeriod"/>
              <a:tabLst>
                <a:tab pos="1143000" algn="l"/>
              </a:tabLst>
            </a:pPr>
            <a:r>
              <a:rPr lang="es-MX" sz="1300" dirty="0">
                <a:latin typeface="Lucida Bright" panose="02040602050505020304" pitchFamily="18" charset="0"/>
              </a:rPr>
              <a:t>Lugar de reunión.</a:t>
            </a:r>
          </a:p>
          <a:p>
            <a:pPr marL="1714500" lvl="3" indent="-342900" algn="just">
              <a:buFont typeface="Arial" charset="0"/>
              <a:buAutoNum type="arabicPeriod"/>
              <a:tabLst>
                <a:tab pos="1143000" algn="l"/>
              </a:tabLst>
            </a:pPr>
            <a:endParaRPr lang="es-ES" sz="13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4"/>
          <p:cNvSpPr>
            <a:spLocks noChangeArrowheads="1"/>
          </p:cNvSpPr>
          <p:nvPr/>
        </p:nvSpPr>
        <p:spPr bwMode="auto">
          <a:xfrm>
            <a:off x="323850" y="1119509"/>
            <a:ext cx="8497888" cy="5478423"/>
          </a:xfrm>
          <a:prstGeom prst="rect">
            <a:avLst/>
          </a:prstGeom>
          <a:noFill/>
          <a:ln w="9525">
            <a:noFill/>
            <a:miter lim="800000"/>
            <a:headEnd/>
            <a:tailEnd/>
          </a:ln>
        </p:spPr>
        <p:txBody>
          <a:bodyPr anchor="ctr">
            <a:spAutoFit/>
          </a:bodyPr>
          <a:lstStyle/>
          <a:p>
            <a:pPr marL="180975" lvl="3" indent="-180975">
              <a:defRPr/>
            </a:pPr>
            <a:r>
              <a:rPr lang="es-MX" sz="1400" dirty="0">
                <a:latin typeface="Lucida Bright" panose="02040602050505020304" pitchFamily="18" charset="0"/>
              </a:rPr>
              <a:t>9. Guía informativa que incluya aspectos históricos y culturales de los lugares señalados en el itinerario, una vez realizada la actividad, dentro de los dos días siguientes se deberá entregar a la Supervisión :</a:t>
            </a:r>
          </a:p>
          <a:p>
            <a:pPr marL="1714500" lvl="3" indent="-342900">
              <a:buFontTx/>
              <a:buAutoNum type="arabicPeriod" startAt="10"/>
              <a:defRPr/>
            </a:pPr>
            <a:endParaRPr lang="es-ES" sz="1400" dirty="0">
              <a:latin typeface="Lucida Bright" panose="02040602050505020304" pitchFamily="18" charset="0"/>
            </a:endParaRPr>
          </a:p>
          <a:p>
            <a:pPr marL="522288" lvl="1" indent="-342900">
              <a:buFontTx/>
              <a:buAutoNum type="alphaLcParenR"/>
              <a:defRPr/>
            </a:pPr>
            <a:r>
              <a:rPr lang="es-MX" sz="1400" dirty="0">
                <a:latin typeface="Lucida Bright" panose="02040602050505020304" pitchFamily="18" charset="0"/>
              </a:rPr>
              <a:t>Informe financiero detallado de la misma,</a:t>
            </a:r>
            <a:endParaRPr lang="es-ES" sz="1400" dirty="0">
              <a:latin typeface="Lucida Bright" panose="02040602050505020304" pitchFamily="18" charset="0"/>
            </a:endParaRPr>
          </a:p>
          <a:p>
            <a:pPr marL="522288" lvl="1" indent="-342900">
              <a:buFontTx/>
              <a:buAutoNum type="alphaLcParenR"/>
              <a:defRPr/>
            </a:pPr>
            <a:r>
              <a:rPr lang="es-MX" sz="1400" dirty="0">
                <a:latin typeface="Lucida Bright" panose="02040602050505020304" pitchFamily="18" charset="0"/>
              </a:rPr>
              <a:t>Informe general sobre el desarrollo de la actividad, e</a:t>
            </a:r>
            <a:endParaRPr lang="es-ES" sz="1400" dirty="0">
              <a:latin typeface="Lucida Bright" panose="02040602050505020304" pitchFamily="18" charset="0"/>
            </a:endParaRPr>
          </a:p>
          <a:p>
            <a:pPr marL="522288" lvl="1" indent="-342900">
              <a:buFontTx/>
              <a:buAutoNum type="alphaLcParenR"/>
              <a:defRPr/>
            </a:pPr>
            <a:r>
              <a:rPr lang="es-MX" sz="1400" dirty="0">
                <a:latin typeface="Lucida Bright" panose="02040602050505020304" pitchFamily="18" charset="0"/>
              </a:rPr>
              <a:t>Informe sobre el Plan de Trabajo desarrollado, en el que se indique si los objetivos fueron alcanzados, agregando copia de alguno de los productos obtenidos con motivo de la actividad.</a:t>
            </a:r>
          </a:p>
          <a:p>
            <a:pPr marL="522288" lvl="1" indent="-342900">
              <a:defRPr/>
            </a:pPr>
            <a:endParaRPr lang="es-MX" sz="1400" dirty="0">
              <a:latin typeface="Lucida Bright" panose="02040602050505020304" pitchFamily="18" charset="0"/>
            </a:endParaRPr>
          </a:p>
          <a:p>
            <a:pPr marL="342900" indent="-342900">
              <a:defRPr/>
            </a:pPr>
            <a:r>
              <a:rPr lang="es-MX" sz="1400" dirty="0">
                <a:latin typeface="Lucida Bright" panose="02040602050505020304" pitchFamily="18" charset="0"/>
              </a:rPr>
              <a:t>10. Toda actividad </a:t>
            </a:r>
            <a:r>
              <a:rPr lang="es-MX" sz="1400" dirty="0" err="1">
                <a:latin typeface="Lucida Bright" panose="02040602050505020304" pitchFamily="18" charset="0"/>
              </a:rPr>
              <a:t>extraclase</a:t>
            </a:r>
            <a:r>
              <a:rPr lang="es-MX" sz="1400" dirty="0">
                <a:latin typeface="Lucida Bright" panose="02040602050505020304" pitchFamily="18" charset="0"/>
              </a:rPr>
              <a:t> que no se sujete a las normas citadas, no será autorizada bajo ninguna circunstancia.</a:t>
            </a:r>
          </a:p>
          <a:p>
            <a:pPr marL="342900" indent="-342900">
              <a:buFontTx/>
              <a:buAutoNum type="arabicPeriod" startAt="11"/>
              <a:defRPr/>
            </a:pPr>
            <a:endParaRPr lang="es-MX" sz="1400" dirty="0">
              <a:latin typeface="Lucida Bright" panose="02040602050505020304" pitchFamily="18" charset="0"/>
            </a:endParaRPr>
          </a:p>
          <a:p>
            <a:pPr marL="342900" indent="-342900">
              <a:defRPr/>
            </a:pPr>
            <a:r>
              <a:rPr lang="es-MX" sz="1400" dirty="0">
                <a:latin typeface="Lucida Bright" panose="02040602050505020304" pitchFamily="18" charset="0"/>
              </a:rPr>
              <a:t>11. Esta circular deja sin efecto cualquiera otra disposición anterior sobre el mismo asunto.</a:t>
            </a:r>
          </a:p>
          <a:p>
            <a:pPr marL="342900" indent="-342900">
              <a:buFontTx/>
              <a:buAutoNum type="arabicPeriod" startAt="11"/>
              <a:defRPr/>
            </a:pPr>
            <a:endParaRPr lang="es-ES" sz="1400" dirty="0">
              <a:latin typeface="Lucida Bright" panose="02040602050505020304" pitchFamily="18" charset="0"/>
            </a:endParaRPr>
          </a:p>
          <a:p>
            <a:pPr marL="342900" indent="-342900">
              <a:defRPr/>
            </a:pPr>
            <a:r>
              <a:rPr lang="es-MX" sz="1400" dirty="0">
                <a:latin typeface="Lucida Bright" panose="02040602050505020304" pitchFamily="18" charset="0"/>
              </a:rPr>
              <a:t>En espera de su debido cumplimiento, hago propicia la ocasión para enviarle un cordial y afectuoso saludo.</a:t>
            </a:r>
          </a:p>
          <a:p>
            <a:pPr marL="342900" indent="-342900">
              <a:defRPr/>
            </a:pPr>
            <a:endParaRPr lang="es-MX" sz="1400" dirty="0">
              <a:latin typeface="Lucida Bright" panose="02040602050505020304" pitchFamily="18" charset="0"/>
            </a:endParaRPr>
          </a:p>
          <a:p>
            <a:pPr marL="342900" indent="-342900" algn="just">
              <a:defRPr/>
            </a:pPr>
            <a:endParaRPr lang="es-ES" sz="1400" dirty="0">
              <a:latin typeface="Lucida Bright" panose="02040602050505020304" pitchFamily="18" charset="0"/>
            </a:endParaRPr>
          </a:p>
          <a:p>
            <a:pPr algn="ctr">
              <a:defRPr/>
            </a:pPr>
            <a:r>
              <a:rPr lang="pt-BR" sz="1400" b="1" dirty="0">
                <a:latin typeface="Lucida Bright" panose="02040602050505020304" pitchFamily="18" charset="0"/>
              </a:rPr>
              <a:t>ATENTAMENTE</a:t>
            </a:r>
          </a:p>
          <a:p>
            <a:pPr algn="ctr">
              <a:defRPr/>
            </a:pPr>
            <a:endParaRPr lang="pt-BR" sz="1400" b="1" dirty="0">
              <a:latin typeface="Lucida Bright" panose="02040602050505020304" pitchFamily="18" charset="0"/>
            </a:endParaRPr>
          </a:p>
          <a:p>
            <a:pPr algn="ctr">
              <a:defRPr/>
            </a:pPr>
            <a:endParaRPr lang="pt-BR" sz="1400" b="1" dirty="0">
              <a:latin typeface="Lucida Bright" panose="02040602050505020304" pitchFamily="18" charset="0"/>
            </a:endParaRPr>
          </a:p>
          <a:p>
            <a:pPr algn="ctr">
              <a:defRPr/>
            </a:pPr>
            <a:endParaRPr lang="es-ES" sz="1400" dirty="0">
              <a:latin typeface="Lucida Bright" panose="02040602050505020304" pitchFamily="18" charset="0"/>
            </a:endParaRPr>
          </a:p>
          <a:p>
            <a:pPr marL="342900" indent="-342900" algn="ctr">
              <a:defRPr/>
            </a:pPr>
            <a:r>
              <a:rPr lang="es-ES" sz="1400" b="1" dirty="0">
                <a:latin typeface="Lucida Bright" panose="02040602050505020304" pitchFamily="18" charset="0"/>
              </a:rPr>
              <a:t>MTRA. AURORA APOLONIA RODRÍGUEZ GUADARRAMA</a:t>
            </a:r>
            <a:endParaRPr lang="es-ES" sz="1400" dirty="0">
              <a:latin typeface="Lucida Bright" panose="02040602050505020304" pitchFamily="18" charset="0"/>
            </a:endParaRPr>
          </a:p>
          <a:p>
            <a:pPr algn="ctr">
              <a:defRPr/>
            </a:pPr>
            <a:r>
              <a:rPr lang="es-ES" sz="1400" b="1" dirty="0">
                <a:latin typeface="Lucida Bright" panose="02040602050505020304" pitchFamily="18" charset="0"/>
              </a:rPr>
              <a:t> JEFA DEL DEPARTAMENTO DE SECUNDARIAS</a:t>
            </a:r>
            <a:endParaRPr lang="es-ES" sz="14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4"/>
          <p:cNvSpPr>
            <a:spLocks noChangeArrowheads="1"/>
          </p:cNvSpPr>
          <p:nvPr/>
        </p:nvSpPr>
        <p:spPr bwMode="auto">
          <a:xfrm>
            <a:off x="182585" y="1064351"/>
            <a:ext cx="8713788" cy="5463034"/>
          </a:xfrm>
          <a:prstGeom prst="rect">
            <a:avLst/>
          </a:prstGeom>
          <a:noFill/>
          <a:ln w="9525">
            <a:noFill/>
            <a:miter lim="800000"/>
            <a:headEnd/>
            <a:tailEnd/>
          </a:ln>
        </p:spPr>
        <p:txBody>
          <a:bodyPr anchor="ctr">
            <a:spAutoFit/>
          </a:bodyPr>
          <a:lstStyle/>
          <a:p>
            <a:pPr indent="449263" algn="r"/>
            <a:r>
              <a:rPr lang="es-MX" sz="1100" dirty="0">
                <a:latin typeface="Lucida Bright" panose="02040602050505020304" pitchFamily="18" charset="0"/>
              </a:rPr>
              <a:t>                                                                     ASUNTO:  Se  ratifican instrucciones en materia de Cooperativas escolares</a:t>
            </a:r>
          </a:p>
          <a:p>
            <a:pPr indent="449263" algn="just"/>
            <a:endParaRPr lang="es-ES" sz="1600" dirty="0">
              <a:latin typeface="Lucida Bright" panose="02040602050505020304" pitchFamily="18" charset="0"/>
            </a:endParaRPr>
          </a:p>
          <a:p>
            <a:pPr indent="449263" algn="r"/>
            <a:r>
              <a:rPr lang="es-ES" sz="1100" dirty="0">
                <a:latin typeface="Lucida Bright" panose="02040602050505020304" pitchFamily="18" charset="0"/>
              </a:rPr>
              <a:t>Cuernavaca, Mor., a 01 de Julio de 2015.</a:t>
            </a:r>
          </a:p>
          <a:p>
            <a:pPr indent="449263" algn="r"/>
            <a:endParaRPr lang="es-ES" sz="1600" dirty="0">
              <a:latin typeface="Lucida Bright" panose="02040602050505020304" pitchFamily="18" charset="0"/>
            </a:endParaRPr>
          </a:p>
          <a:p>
            <a:pPr indent="449263" algn="just"/>
            <a:r>
              <a:rPr lang="es-ES" sz="1600" b="1" dirty="0">
                <a:latin typeface="Lucida Bright" panose="02040602050505020304" pitchFamily="18" charset="0"/>
              </a:rPr>
              <a:t>CC. SUPERVISORES Y </a:t>
            </a:r>
            <a:endParaRPr lang="es-ES" sz="1600" dirty="0">
              <a:latin typeface="Lucida Bright" panose="02040602050505020304" pitchFamily="18" charset="0"/>
            </a:endParaRPr>
          </a:p>
          <a:p>
            <a:pPr indent="449263" algn="just"/>
            <a:r>
              <a:rPr lang="es-ES" sz="1600" b="1" dirty="0">
                <a:latin typeface="Lucida Bright" panose="02040602050505020304" pitchFamily="18" charset="0"/>
              </a:rPr>
              <a:t>DIRECTORES DE EDUCACIÓN SECUNDARIA</a:t>
            </a:r>
            <a:endParaRPr lang="es-ES" sz="1600" dirty="0">
              <a:latin typeface="Lucida Bright" panose="02040602050505020304" pitchFamily="18" charset="0"/>
            </a:endParaRPr>
          </a:p>
          <a:p>
            <a:pPr indent="449263" algn="just"/>
            <a:r>
              <a:rPr lang="es-ES" sz="1600" dirty="0">
                <a:latin typeface="Lucida Bright" panose="02040602050505020304" pitchFamily="18" charset="0"/>
              </a:rPr>
              <a:t>P  R  E  S  E  N  T  E.</a:t>
            </a:r>
          </a:p>
          <a:p>
            <a:pPr indent="449263" algn="just"/>
            <a:endParaRPr lang="es-ES" sz="1100" dirty="0">
              <a:latin typeface="Lucida Bright" panose="02040602050505020304" pitchFamily="18" charset="0"/>
            </a:endParaRPr>
          </a:p>
          <a:p>
            <a:pPr indent="449263" algn="just"/>
            <a:r>
              <a:rPr lang="es-ES" sz="1100" dirty="0">
                <a:latin typeface="Lucida Bright" panose="02040602050505020304" pitchFamily="18" charset="0"/>
              </a:rPr>
              <a:t>Con la finalidad de uniformar la operación y correcto funcionamiento de las Cooperativas Escolares, a continuación se actualizan las instrucciones giradas con el diverso DES/219/2007 de 17 de Julio de 2007, sobre el debido manejo de estas, en sus diversos aspectos.</a:t>
            </a:r>
          </a:p>
          <a:p>
            <a:pPr marL="450850" indent="-228600" algn="just">
              <a:buFont typeface="+mj-lt"/>
              <a:buAutoNum type="arabicPeriod"/>
            </a:pPr>
            <a:r>
              <a:rPr lang="es-ES" sz="1100" b="1" dirty="0">
                <a:latin typeface="Lucida Bright" panose="02040602050505020304" pitchFamily="18" charset="0"/>
              </a:rPr>
              <a:t>ORGANIZACIÓN, REGISTRO, FOMENTO, VIGILANCIA, CONTROL Y SUPERVISIÓN DE LAS COOPERATIVAS ESCOLARES.</a:t>
            </a:r>
            <a:endParaRPr lang="es-ES" sz="1100" dirty="0">
              <a:latin typeface="Lucida Bright" panose="02040602050505020304" pitchFamily="18" charset="0"/>
            </a:endParaRPr>
          </a:p>
          <a:p>
            <a:pPr marL="222250" algn="just"/>
            <a:endParaRPr lang="es-ES" sz="1100" dirty="0">
              <a:latin typeface="Lucida Bright" panose="02040602050505020304" pitchFamily="18" charset="0"/>
            </a:endParaRPr>
          </a:p>
          <a:p>
            <a:pPr marL="222250" algn="just"/>
            <a:r>
              <a:rPr lang="es-ES" sz="1100" dirty="0">
                <a:latin typeface="Lucida Bright" panose="02040602050505020304" pitchFamily="18" charset="0"/>
              </a:rPr>
              <a:t>Con el propósito de preservar el correcto funcionamiento de las cooperativas y evitar irregularidades en su manejo; así como futuras sanciones y en cumplimiento de los Artículos  4 y 32 de la Ley que regula la operación de las Cooperativas Escolares en escuelas de Nivel Básico en el estado de Morelos, hacemos de su conocimiento las siguientes recomendaciones:</a:t>
            </a:r>
          </a:p>
          <a:p>
            <a:pPr indent="449263" algn="just"/>
            <a:endParaRPr lang="es-ES" sz="1100" dirty="0">
              <a:latin typeface="Lucida Bright" panose="02040602050505020304" pitchFamily="18" charset="0"/>
            </a:endParaRPr>
          </a:p>
          <a:p>
            <a:pPr marL="228600" indent="-228600" algn="just">
              <a:buFont typeface="+mj-lt"/>
              <a:buAutoNum type="arabicPeriod"/>
            </a:pPr>
            <a:r>
              <a:rPr lang="es-ES" sz="1100" dirty="0">
                <a:latin typeface="Lucida Bright" panose="02040602050505020304" pitchFamily="18" charset="0"/>
              </a:rPr>
              <a:t>El registro y depósito puntual y ordenado de los ingresos.</a:t>
            </a:r>
          </a:p>
          <a:p>
            <a:pPr marL="228600" indent="-228600" algn="just">
              <a:buFont typeface="+mj-lt"/>
              <a:buAutoNum type="arabicPeriod"/>
            </a:pPr>
            <a:r>
              <a:rPr lang="es-ES" sz="1100" dirty="0">
                <a:latin typeface="Lucida Bright" panose="02040602050505020304" pitchFamily="18" charset="0"/>
              </a:rPr>
              <a:t>Elaboración y firma del convenio que acredita a los vendedores para el comercio de sus  productos en la escuela, sin olvidar el precio autorizado y el monto de su aportación tanto ordinaria como extraordinaria.</a:t>
            </a:r>
          </a:p>
          <a:p>
            <a:pPr marL="228600" indent="-228600" algn="just">
              <a:buFont typeface="+mj-lt"/>
              <a:buAutoNum type="arabicPeriod"/>
            </a:pPr>
            <a:r>
              <a:rPr lang="es-ES" sz="1100" dirty="0">
                <a:latin typeface="Lucida Bright" panose="02040602050505020304" pitchFamily="18" charset="0"/>
              </a:rPr>
              <a:t>Reportar la totalidad de los ingresos provenientes de sus vendedores, sin omitir alguno.</a:t>
            </a:r>
          </a:p>
          <a:p>
            <a:pPr marL="228600" indent="-228600" algn="just">
              <a:buFont typeface="+mj-lt"/>
              <a:buAutoNum type="arabicPeriod"/>
            </a:pPr>
            <a:r>
              <a:rPr lang="es-ES" sz="1100" dirty="0">
                <a:latin typeface="Lucida Bright" panose="02040602050505020304" pitchFamily="18" charset="0"/>
              </a:rPr>
              <a:t>Reportar correctamente las utilidades obtenidas por venta de mercancías.</a:t>
            </a:r>
          </a:p>
          <a:p>
            <a:pPr marL="228600" indent="-228600" algn="just">
              <a:buFont typeface="+mj-lt"/>
              <a:buAutoNum type="arabicPeriod"/>
            </a:pPr>
            <a:r>
              <a:rPr lang="es-ES" sz="1100" dirty="0">
                <a:latin typeface="Lucida Bright" panose="02040602050505020304" pitchFamily="18" charset="0"/>
              </a:rPr>
              <a:t>Que los proveedores cumplan con las normas de higiene, salud, limpieza y seguridad en los alimentos que se expendan en el plantel educativo.</a:t>
            </a:r>
          </a:p>
          <a:p>
            <a:pPr marL="228600" indent="-228600" algn="just">
              <a:buFont typeface="+mj-lt"/>
              <a:buAutoNum type="arabicPeriod"/>
            </a:pPr>
            <a:r>
              <a:rPr lang="es-ES" sz="1100" dirty="0">
                <a:latin typeface="Lucida Bright" panose="02040602050505020304" pitchFamily="18" charset="0"/>
              </a:rPr>
              <a:t>En cuanto a los recursos obtenidos por donativos, venta de uniformes y otras actividades con rendimiento económico, deberán registrarse en el libro de ingresos y egresos, independientemente del destino que se decida para estos.</a:t>
            </a:r>
          </a:p>
          <a:p>
            <a:pPr marL="228600" indent="-228600" algn="just">
              <a:buFont typeface="+mj-lt"/>
              <a:buAutoNum type="arabicPeriod"/>
            </a:pPr>
            <a:r>
              <a:rPr lang="es-ES" sz="1100" dirty="0">
                <a:latin typeface="Lucida Bright" panose="02040602050505020304" pitchFamily="18" charset="0"/>
              </a:rPr>
              <a:t>Entregar el reparto de utilidades (fondo repartible) a los alumnos en tiempo y forma la cantidad que le corresponda</a:t>
            </a:r>
            <a:r>
              <a:rPr lang="es-ES" sz="1600" dirty="0">
                <a:latin typeface="Lucida Bright" panose="02040602050505020304" pitchFamily="18" charset="0"/>
              </a:rPr>
              <a:t>.</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4"/>
          <p:cNvSpPr>
            <a:spLocks noChangeArrowheads="1"/>
          </p:cNvSpPr>
          <p:nvPr/>
        </p:nvSpPr>
        <p:spPr bwMode="auto">
          <a:xfrm>
            <a:off x="323850" y="992538"/>
            <a:ext cx="8569325" cy="5747727"/>
          </a:xfrm>
          <a:prstGeom prst="rect">
            <a:avLst/>
          </a:prstGeom>
          <a:noFill/>
          <a:ln w="9525">
            <a:noFill/>
            <a:miter lim="800000"/>
            <a:headEnd/>
            <a:tailEnd/>
          </a:ln>
        </p:spPr>
        <p:txBody>
          <a:bodyPr anchor="ctr">
            <a:spAutoFit/>
          </a:bodyPr>
          <a:lstStyle/>
          <a:p>
            <a:pPr algn="just"/>
            <a:r>
              <a:rPr lang="es-ES" sz="1050" b="1" dirty="0">
                <a:latin typeface="Lucida Bright" panose="02040602050505020304" pitchFamily="18" charset="0"/>
              </a:rPr>
              <a:t>2.- REQUISITOS PARA EJERCER LOS FONDOS GENERADOS POR LAS COOPERATIVAS ESCOLARES.</a:t>
            </a:r>
            <a:endParaRPr lang="es-ES" sz="1050" dirty="0">
              <a:latin typeface="Lucida Bright" panose="02040602050505020304" pitchFamily="18" charset="0"/>
            </a:endParaRPr>
          </a:p>
          <a:p>
            <a:pPr algn="just"/>
            <a:r>
              <a:rPr lang="es-ES" sz="1050" dirty="0">
                <a:latin typeface="Lucida Bright" panose="02040602050505020304" pitchFamily="18" charset="0"/>
              </a:rPr>
              <a:t>Para ejercer los fondos generados por la Cooperativa Escolar, y con la finalidad de evitar contratiempos en la elaboración de los informes parcial y final, se comunica que la autorización se otorgará únicamente dentro de los Períodos  previamente marcados en la calendarización anual.</a:t>
            </a:r>
          </a:p>
          <a:p>
            <a:pPr algn="just"/>
            <a:r>
              <a:rPr lang="es-ES" sz="1050" dirty="0">
                <a:latin typeface="Lucida Bright" panose="02040602050505020304" pitchFamily="18" charset="0"/>
              </a:rPr>
              <a:t>Así mismo se les recuerda que para llevar a cabo dicho trámite deberá cumplir con los siguientes requisitos:</a:t>
            </a:r>
          </a:p>
          <a:p>
            <a:pPr algn="just"/>
            <a:endParaRPr lang="es-ES" sz="1050" dirty="0">
              <a:latin typeface="Lucida Bright" panose="02040602050505020304" pitchFamily="18" charset="0"/>
            </a:endParaRPr>
          </a:p>
          <a:p>
            <a:pPr algn="just"/>
            <a:r>
              <a:rPr lang="es-ES" sz="1050" dirty="0">
                <a:latin typeface="Lucida Bright" panose="02040602050505020304" pitchFamily="18" charset="0"/>
              </a:rPr>
              <a:t>1.- Oficio de solicitud con el  visto bueno  del  Supervisor de la zona escolar.</a:t>
            </a:r>
          </a:p>
          <a:p>
            <a:pPr algn="just"/>
            <a:r>
              <a:rPr lang="es-ES" sz="1050" dirty="0">
                <a:latin typeface="Lucida Bright" panose="02040602050505020304" pitchFamily="18" charset="0"/>
              </a:rPr>
              <a:t>2.- Acta de autorización,  documento que deberá venir avalado por el   Consejo de Administración, Supervisor y  Director de la Escuela.</a:t>
            </a:r>
          </a:p>
          <a:p>
            <a:pPr algn="just"/>
            <a:r>
              <a:rPr lang="es-ES" sz="1050" dirty="0">
                <a:latin typeface="Lucida Bright" panose="02040602050505020304" pitchFamily="18" charset="0"/>
              </a:rPr>
              <a:t>3.- Presentación de dos presupuestos, en el que se describan las características, importe y garantía.</a:t>
            </a:r>
          </a:p>
          <a:p>
            <a:pPr algn="just"/>
            <a:r>
              <a:rPr lang="es-ES" sz="1050" dirty="0">
                <a:latin typeface="Lucida Bright" panose="02040602050505020304" pitchFamily="18" charset="0"/>
              </a:rPr>
              <a:t>4.- La documentación deberá presentarse en tres tantos.</a:t>
            </a:r>
          </a:p>
          <a:p>
            <a:pPr algn="just"/>
            <a:endParaRPr lang="es-ES" sz="1050" dirty="0">
              <a:latin typeface="Lucida Bright" panose="02040602050505020304" pitchFamily="18" charset="0"/>
            </a:endParaRPr>
          </a:p>
          <a:p>
            <a:pPr algn="just"/>
            <a:r>
              <a:rPr lang="es-ES" sz="1050" b="1" dirty="0">
                <a:latin typeface="Lucida Bright" panose="02040602050505020304" pitchFamily="18" charset="0"/>
              </a:rPr>
              <a:t>3.- TRATAMIENTO QUE DEBE DARSE A LA COMERCIALIZACIÓN DE PRODUCTOS EFECTUADA DESPUÉS DEL CIERRE DE OPERACIONES.</a:t>
            </a:r>
          </a:p>
          <a:p>
            <a:pPr algn="just"/>
            <a:endParaRPr lang="es-ES" sz="1050" b="1" dirty="0">
              <a:latin typeface="Lucida Bright" panose="02040602050505020304" pitchFamily="18" charset="0"/>
            </a:endParaRPr>
          </a:p>
          <a:p>
            <a:pPr algn="just"/>
            <a:r>
              <a:rPr lang="es-ES" sz="1050" dirty="0">
                <a:latin typeface="Lucida Bright" panose="02040602050505020304" pitchFamily="18" charset="0"/>
              </a:rPr>
              <a:t>Al finalizar el ciclo escolar y debido a que las Cooperativas Escolares cierran operaciones con anterioridad, queda un lapso de  actividades escolares en las cuales se siguen comercializando productos, se manifiesta que deberán registrar dichos ingresos y su respectiva comprobación de gasto en el libro de contabilidad, acreditando el depósito correspondiente, mediante ficha de depósito.</a:t>
            </a:r>
          </a:p>
          <a:p>
            <a:pPr algn="just"/>
            <a:endParaRPr lang="es-ES" sz="1050" dirty="0">
              <a:latin typeface="Lucida Bright" panose="02040602050505020304" pitchFamily="18" charset="0"/>
            </a:endParaRPr>
          </a:p>
          <a:p>
            <a:pPr algn="just"/>
            <a:r>
              <a:rPr lang="es-ES" sz="1050" b="1" dirty="0">
                <a:latin typeface="Lucida Bright" panose="02040602050505020304" pitchFamily="18" charset="0"/>
              </a:rPr>
              <a:t>4.- REGISTRO DE TODAS LAS ACTIVIDADES ECONÓMICAS QUE SE REALIZAN DENTRO DE LAS INSTITUCIONES EDUCATIVAS.</a:t>
            </a:r>
            <a:endParaRPr lang="es-ES" sz="1050" dirty="0">
              <a:latin typeface="Lucida Bright" panose="02040602050505020304" pitchFamily="18" charset="0"/>
            </a:endParaRPr>
          </a:p>
          <a:p>
            <a:pPr algn="just"/>
            <a:r>
              <a:rPr lang="es-ES" sz="1050" dirty="0">
                <a:latin typeface="Lucida Bright" panose="02040602050505020304" pitchFamily="18" charset="0"/>
              </a:rPr>
              <a:t>Con motivo de las observaciones realizadas por personal de la Comisaría de la Secretaría de la Contraloría en el IEBEM, en las diversas revisiones practicadas al funcionamiento de las Cooperativas Escolares y al Registro y Control de los Ingresos Propios obtenidas por las escuelas de Nivel Secundaria, se les comunica que deberán apegarse a las siguientes disposiciones: </a:t>
            </a:r>
          </a:p>
          <a:p>
            <a:pPr marL="228600" indent="-228600" algn="just">
              <a:buFont typeface="+mj-lt"/>
              <a:buAutoNum type="arabicPeriod"/>
            </a:pPr>
            <a:r>
              <a:rPr lang="es-ES" sz="1050" dirty="0">
                <a:latin typeface="Lucida Bright" panose="02040602050505020304" pitchFamily="18" charset="0"/>
              </a:rPr>
              <a:t>Toda actividad económica que se realice en las escuelas independientemente del nombre que reciba, deberá ser controlada  y registrada por las Cooperativas Escolares, según lo estipulado por los Arts. 9° Y 31º, fracción I de la Ley que regula la operación de las Cooperativas Escolares en escuelas de Nivel Básico en el Estado de Morelos.</a:t>
            </a:r>
          </a:p>
          <a:p>
            <a:pPr marL="228600" indent="-228600" algn="just">
              <a:buFont typeface="+mj-lt"/>
              <a:buAutoNum type="arabicPeriod"/>
            </a:pPr>
            <a:r>
              <a:rPr lang="es-ES" sz="1050" dirty="0">
                <a:latin typeface="Lucida Bright" panose="02040602050505020304" pitchFamily="18" charset="0"/>
              </a:rPr>
              <a:t>Las actividades que  realicen las personas que hayan celebrado convenio con las cooperativas escolares, se desarrollarán exclusivamente a la hora del receso y por ningún motivo, fuera de ese horario.</a:t>
            </a:r>
          </a:p>
          <a:p>
            <a:pPr algn="just"/>
            <a:endParaRPr lang="es-ES" sz="1050" b="1" dirty="0">
              <a:latin typeface="Lucida Bright" panose="02040602050505020304" pitchFamily="18" charset="0"/>
            </a:endParaRPr>
          </a:p>
          <a:p>
            <a:pPr algn="just"/>
            <a:r>
              <a:rPr lang="es-ES" sz="1050" b="1" dirty="0">
                <a:latin typeface="Lucida Bright" panose="02040602050505020304" pitchFamily="18" charset="0"/>
              </a:rPr>
              <a:t>5.- CRITERIOS PARA COOPERATIVAS ESCOLARES EN RELACIÓN A DONATIVOS Y PAGO DE GASTOS POR CUENTA DE LAS SUPERVISIONES ESCOLARES Y JEFATURAS DE.</a:t>
            </a:r>
            <a:endParaRPr lang="es-ES" sz="1050" dirty="0">
              <a:latin typeface="Lucida Bright" panose="02040602050505020304" pitchFamily="18" charset="0"/>
            </a:endParaRPr>
          </a:p>
          <a:p>
            <a:pPr algn="just"/>
            <a:r>
              <a:rPr lang="es-ES" sz="1050" dirty="0">
                <a:latin typeface="Lucida Bright" panose="02040602050505020304" pitchFamily="18" charset="0"/>
              </a:rPr>
              <a:t>Con la finalidad de unificar el registro contable de los donativos recibidos por las Escuelas, así como  el de los apoyos otorgados por las Cooperativas a las Supervisiones Escolares, se emiten los siguientes criterios</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4"/>
          <p:cNvSpPr>
            <a:spLocks noChangeArrowheads="1"/>
          </p:cNvSpPr>
          <p:nvPr/>
        </p:nvSpPr>
        <p:spPr bwMode="auto">
          <a:xfrm>
            <a:off x="250825" y="3397250"/>
            <a:ext cx="8642350" cy="461963"/>
          </a:xfrm>
          <a:prstGeom prst="rect">
            <a:avLst/>
          </a:prstGeom>
          <a:noFill/>
          <a:ln w="9525">
            <a:noFill/>
            <a:miter lim="800000"/>
            <a:headEnd/>
            <a:tailEnd/>
          </a:ln>
        </p:spPr>
        <p:txBody>
          <a:bodyPr anchor="ctr">
            <a:spAutoFit/>
          </a:bodyPr>
          <a:lstStyle/>
          <a:p>
            <a:pPr algn="just"/>
            <a:endParaRPr lang="es-ES" sz="1200"/>
          </a:p>
          <a:p>
            <a:pPr algn="just"/>
            <a:endParaRPr lang="es-ES" sz="1200"/>
          </a:p>
        </p:txBody>
      </p:sp>
      <p:sp>
        <p:nvSpPr>
          <p:cNvPr id="101380" name="Rectangle 4"/>
          <p:cNvSpPr>
            <a:spLocks noChangeArrowheads="1"/>
          </p:cNvSpPr>
          <p:nvPr/>
        </p:nvSpPr>
        <p:spPr bwMode="auto">
          <a:xfrm>
            <a:off x="250825" y="961277"/>
            <a:ext cx="8645525" cy="5678478"/>
          </a:xfrm>
          <a:prstGeom prst="rect">
            <a:avLst/>
          </a:prstGeom>
          <a:noFill/>
          <a:ln w="9525">
            <a:noFill/>
            <a:miter lim="800000"/>
            <a:headEnd/>
            <a:tailEnd/>
          </a:ln>
        </p:spPr>
        <p:txBody>
          <a:bodyPr anchor="ctr">
            <a:spAutoFit/>
          </a:bodyPr>
          <a:lstStyle/>
          <a:p>
            <a:pPr algn="just"/>
            <a:r>
              <a:rPr lang="es-ES" sz="1100" dirty="0">
                <a:latin typeface="Lucida Bright" panose="02040602050505020304" pitchFamily="18" charset="0"/>
              </a:rPr>
              <a:t>1.- Los donativos que las empresas refresqueras otorguen a las Escuelas a través de los convenios celebrados en el transcurso del ciclo  escolar, invariablemente se registrarán en el Libro de Ingresos y Egresos de las Cooperativas Escolares, trátese de donativos en mercancía o de aportaciones en efectivo.</a:t>
            </a:r>
          </a:p>
          <a:p>
            <a:pPr algn="just"/>
            <a:endParaRPr lang="es-ES" sz="1100" dirty="0">
              <a:latin typeface="Lucida Bright" panose="02040602050505020304" pitchFamily="18" charset="0"/>
            </a:endParaRPr>
          </a:p>
          <a:p>
            <a:pPr algn="just"/>
            <a:r>
              <a:rPr lang="es-ES" sz="1100" dirty="0">
                <a:latin typeface="Lucida Bright" panose="02040602050505020304" pitchFamily="18" charset="0"/>
              </a:rPr>
              <a:t>2.- Para contabilizar los donativos recibidos en mercancía, se seguirá el siguiente procedimiento: Se registrará como ingreso  de capital, el importe de la mercancía a precio de costo, y como ingreso repartible, la utilidad que le corresponda.(En la columna de "Entrada por Proveedores")</a:t>
            </a:r>
          </a:p>
          <a:p>
            <a:pPr algn="just"/>
            <a:endParaRPr lang="es-ES" sz="1100" dirty="0">
              <a:latin typeface="Lucida Bright" panose="02040602050505020304" pitchFamily="18" charset="0"/>
            </a:endParaRPr>
          </a:p>
          <a:p>
            <a:pPr algn="just"/>
            <a:r>
              <a:rPr lang="es-ES" sz="1100" dirty="0">
                <a:latin typeface="Lucida Bright" panose="02040602050505020304" pitchFamily="18" charset="0"/>
              </a:rPr>
              <a:t>3.- El pago de gastos por cuenta de las Supervisiones Escolares, tales como servicio telefónico, papelería, aportaciones para la compra de mobiliario y equipo, aportaciones para celebrar eventos deportivos o culturales, con excepción de desayunos y/o comidas, se registrarán como gastos de Administración (donativos), quedando en custodia de las Cooperativas los comprobantes originales del gasto o bien, copias certificadas del mismo, cuando el pago se efectúe entre varias Cooperativas. </a:t>
            </a:r>
          </a:p>
          <a:p>
            <a:pPr algn="just"/>
            <a:endParaRPr lang="es-ES" sz="1100" dirty="0">
              <a:latin typeface="Lucida Bright" panose="02040602050505020304" pitchFamily="18" charset="0"/>
            </a:endParaRPr>
          </a:p>
          <a:p>
            <a:pPr algn="just"/>
            <a:r>
              <a:rPr lang="es-ES" sz="1100" b="1" dirty="0">
                <a:latin typeface="Lucida Bright" panose="02040602050505020304" pitchFamily="18" charset="0"/>
              </a:rPr>
              <a:t>Por ningún motivo, se aceptarán como comprobante recibos simples que expidan los Directores, Supervisores, amparando el dinero recibido.</a:t>
            </a:r>
          </a:p>
          <a:p>
            <a:pPr algn="just"/>
            <a:endParaRPr lang="es-ES" sz="1100" dirty="0">
              <a:latin typeface="Lucida Bright" panose="02040602050505020304" pitchFamily="18" charset="0"/>
            </a:endParaRPr>
          </a:p>
          <a:p>
            <a:r>
              <a:rPr lang="es-ES" sz="1100" dirty="0">
                <a:latin typeface="Lucida Bright" panose="02040602050505020304" pitchFamily="18" charset="0"/>
              </a:rPr>
              <a:t>Las  presentes indicaciones ratifican, en lo conducente, los oficios circulares siguientes:</a:t>
            </a:r>
          </a:p>
          <a:p>
            <a:endParaRPr lang="es-ES" sz="1100" dirty="0">
              <a:latin typeface="Lucida Bright" panose="02040602050505020304" pitchFamily="18" charset="0"/>
            </a:endParaRPr>
          </a:p>
          <a:p>
            <a:r>
              <a:rPr lang="es-ES" sz="1100" dirty="0">
                <a:latin typeface="Lucida Bright" panose="02040602050505020304" pitchFamily="18" charset="0"/>
              </a:rPr>
              <a:t>Circular No. 25 / 2002 de 4 de Septiembre de 2002, girada por la Dirección General del IEBEM.</a:t>
            </a:r>
          </a:p>
          <a:p>
            <a:r>
              <a:rPr lang="es-ES" sz="1100" dirty="0">
                <a:latin typeface="Lucida Bright" panose="02040602050505020304" pitchFamily="18" charset="0"/>
              </a:rPr>
              <a:t>Circular No. DG/032/2002 de 4 de Septiembre de 2002, girada por la Dirección General del IEBEM.</a:t>
            </a:r>
          </a:p>
          <a:p>
            <a:r>
              <a:rPr lang="es-ES" sz="1100" dirty="0">
                <a:latin typeface="Lucida Bright" panose="02040602050505020304" pitchFamily="18" charset="0"/>
              </a:rPr>
              <a:t>Circular No. 55 de 6 de Junio de 2003, girada por la Dirección General del IEBEM.</a:t>
            </a:r>
          </a:p>
          <a:p>
            <a:endParaRPr lang="es-ES" sz="1100" dirty="0">
              <a:latin typeface="Lucida Bright" panose="02040602050505020304" pitchFamily="18" charset="0"/>
            </a:endParaRPr>
          </a:p>
          <a:p>
            <a:endParaRPr lang="es-ES" sz="1100" dirty="0">
              <a:latin typeface="Lucida Bright" panose="02040602050505020304" pitchFamily="18" charset="0"/>
            </a:endParaRPr>
          </a:p>
          <a:p>
            <a:r>
              <a:rPr lang="es-ES" sz="1100" dirty="0">
                <a:latin typeface="Lucida Bright" panose="02040602050505020304" pitchFamily="18" charset="0"/>
              </a:rPr>
              <a:t>Sin más por el momento, quedo a sus apreciables órdenes.</a:t>
            </a:r>
          </a:p>
          <a:p>
            <a:pPr algn="ctr"/>
            <a:endParaRPr lang="es-ES" sz="1100" dirty="0">
              <a:latin typeface="Lucida Bright" panose="02040602050505020304" pitchFamily="18" charset="0"/>
            </a:endParaRPr>
          </a:p>
          <a:p>
            <a:pPr algn="ctr"/>
            <a:endParaRPr lang="es-ES" sz="1100" dirty="0">
              <a:latin typeface="Lucida Bright" panose="02040602050505020304" pitchFamily="18" charset="0"/>
            </a:endParaRPr>
          </a:p>
          <a:p>
            <a:pPr algn="ctr">
              <a:defRPr/>
            </a:pPr>
            <a:r>
              <a:rPr lang="pt-BR" sz="1100" b="1" dirty="0">
                <a:latin typeface="Lucida Bright" panose="02040602050505020304" pitchFamily="18" charset="0"/>
              </a:rPr>
              <a:t>ATENTAMENTE</a:t>
            </a:r>
          </a:p>
          <a:p>
            <a:pPr algn="ctr">
              <a:defRPr/>
            </a:pPr>
            <a:endParaRPr lang="pt-BR" sz="1100" b="1" dirty="0">
              <a:latin typeface="Lucida Bright" panose="02040602050505020304" pitchFamily="18" charset="0"/>
            </a:endParaRPr>
          </a:p>
          <a:p>
            <a:pPr algn="ctr">
              <a:defRPr/>
            </a:pPr>
            <a:endParaRPr lang="pt-BR" sz="1100" b="1" dirty="0">
              <a:latin typeface="Lucida Bright" panose="02040602050505020304" pitchFamily="18" charset="0"/>
            </a:endParaRPr>
          </a:p>
          <a:p>
            <a:pPr algn="ctr">
              <a:defRPr/>
            </a:pPr>
            <a:endParaRPr lang="es-ES" sz="1100" dirty="0">
              <a:latin typeface="Lucida Bright" panose="02040602050505020304" pitchFamily="18" charset="0"/>
            </a:endParaRPr>
          </a:p>
          <a:p>
            <a:pPr marL="342900" indent="-342900" algn="ctr">
              <a:defRPr/>
            </a:pPr>
            <a:r>
              <a:rPr lang="es-ES" sz="1100" b="1" dirty="0">
                <a:latin typeface="Lucida Bright" panose="02040602050505020304" pitchFamily="18" charset="0"/>
              </a:rPr>
              <a:t>MTRA. AURORA APOLONIA RODRÍGUEZ GUADARRAMA</a:t>
            </a:r>
            <a:endParaRPr lang="es-ES" sz="1100" dirty="0">
              <a:latin typeface="Lucida Bright" panose="02040602050505020304" pitchFamily="18" charset="0"/>
            </a:endParaRPr>
          </a:p>
          <a:p>
            <a:pPr algn="ctr">
              <a:defRPr/>
            </a:pPr>
            <a:r>
              <a:rPr lang="es-ES" sz="1100" b="1" dirty="0">
                <a:latin typeface="Lucida Bright" panose="02040602050505020304" pitchFamily="18" charset="0"/>
              </a:rPr>
              <a:t> JEFA DEL DEPARTAMENTO DE SECUNDARIAS</a:t>
            </a:r>
            <a:endParaRPr lang="es-ES" sz="1100" dirty="0">
              <a:latin typeface="Lucida Bright" panose="02040602050505020304" pitchFamily="18" charset="0"/>
            </a:endParaRPr>
          </a:p>
        </p:txBody>
      </p:sp>
      <p:pic>
        <p:nvPicPr>
          <p:cNvPr id="9" name="Imagen 8"/>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2 Rectángulo"/>
          <p:cNvSpPr>
            <a:spLocks noChangeArrowheads="1"/>
          </p:cNvSpPr>
          <p:nvPr/>
        </p:nvSpPr>
        <p:spPr bwMode="auto">
          <a:xfrm>
            <a:off x="291769" y="1046624"/>
            <a:ext cx="8569325" cy="5632311"/>
          </a:xfrm>
          <a:prstGeom prst="rect">
            <a:avLst/>
          </a:prstGeom>
          <a:noFill/>
          <a:ln w="9525">
            <a:noFill/>
            <a:miter lim="800000"/>
            <a:headEnd/>
            <a:tailEnd/>
          </a:ln>
        </p:spPr>
        <p:txBody>
          <a:bodyPr>
            <a:spAutoFit/>
          </a:bodyPr>
          <a:lstStyle/>
          <a:p>
            <a:pPr algn="r"/>
            <a:r>
              <a:rPr lang="es-MX" sz="1000" dirty="0">
                <a:latin typeface="Lucida Bright" panose="02040602050505020304" pitchFamily="18" charset="0"/>
              </a:rPr>
              <a:t>Cuernavaca, Mor., a 17 de mayo de 2012.</a:t>
            </a:r>
          </a:p>
          <a:p>
            <a:r>
              <a:rPr lang="es-MX" sz="1000" b="1" dirty="0">
                <a:latin typeface="Lucida Bright" panose="02040602050505020304" pitchFamily="18" charset="0"/>
              </a:rPr>
              <a:t>	</a:t>
            </a:r>
            <a:endParaRPr lang="es-MX" sz="1000" dirty="0">
              <a:latin typeface="Lucida Bright" panose="02040602050505020304" pitchFamily="18" charset="0"/>
            </a:endParaRPr>
          </a:p>
          <a:p>
            <a:r>
              <a:rPr lang="es-MX" sz="1000" b="1" dirty="0">
                <a:latin typeface="Lucida Bright" panose="02040602050505020304" pitchFamily="18" charset="0"/>
              </a:rPr>
              <a:t>SUPERVISORES, </a:t>
            </a:r>
            <a:endParaRPr lang="es-MX" sz="1000" dirty="0">
              <a:latin typeface="Lucida Bright" panose="02040602050505020304" pitchFamily="18" charset="0"/>
            </a:endParaRPr>
          </a:p>
          <a:p>
            <a:r>
              <a:rPr lang="es-MX" sz="1000" b="1" dirty="0">
                <a:latin typeface="Lucida Bright" panose="02040602050505020304" pitchFamily="18" charset="0"/>
              </a:rPr>
              <a:t>DIRECTORES Y SUBDIRECTORES</a:t>
            </a:r>
            <a:endParaRPr lang="es-MX" sz="1000" dirty="0">
              <a:latin typeface="Lucida Bright" panose="02040602050505020304" pitchFamily="18" charset="0"/>
            </a:endParaRPr>
          </a:p>
          <a:p>
            <a:r>
              <a:rPr lang="es-MX" sz="1000" b="1" dirty="0">
                <a:latin typeface="Lucida Bright" panose="02040602050505020304" pitchFamily="18" charset="0"/>
              </a:rPr>
              <a:t>PRESENTE.</a:t>
            </a:r>
            <a:endParaRPr lang="es-MX" sz="1000" dirty="0">
              <a:latin typeface="Lucida Bright" panose="02040602050505020304" pitchFamily="18" charset="0"/>
            </a:endParaRPr>
          </a:p>
          <a:p>
            <a:r>
              <a:rPr lang="es-MX" sz="1000" b="1" dirty="0">
                <a:latin typeface="Lucida Bright" panose="02040602050505020304" pitchFamily="18" charset="0"/>
              </a:rPr>
              <a:t> </a:t>
            </a:r>
            <a:endParaRPr lang="es-MX" sz="1000" dirty="0">
              <a:latin typeface="Lucida Bright" panose="02040602050505020304" pitchFamily="18" charset="0"/>
            </a:endParaRPr>
          </a:p>
          <a:p>
            <a:r>
              <a:rPr lang="es-MX" sz="1000" dirty="0">
                <a:latin typeface="Lucida Bright" panose="02040602050505020304" pitchFamily="18" charset="0"/>
              </a:rPr>
              <a:t>Estimados maestros, para su conocimiento y observancia les comunicamos que con fecha 02 de mayo del presente año, se publicó en el Periódico Oficial  “Tierra y Libertad” Número 4973, la “</a:t>
            </a:r>
            <a:r>
              <a:rPr lang="es-MX" sz="1000" b="1" i="1" dirty="0">
                <a:latin typeface="Lucida Bright" panose="02040602050505020304" pitchFamily="18" charset="0"/>
              </a:rPr>
              <a:t>LEY QUE REGULA LA OPERACIÓN DE LAS COOPERATIVAS ESCOLARES EN ESCUELAS DE NIVEL BÁSICO EN EL ESTADO DE MORELOS</a:t>
            </a:r>
            <a:r>
              <a:rPr lang="es-MX" sz="1000" dirty="0">
                <a:latin typeface="Lucida Bright" panose="02040602050505020304" pitchFamily="18" charset="0"/>
              </a:rPr>
              <a:t>”. </a:t>
            </a:r>
          </a:p>
          <a:p>
            <a:r>
              <a:rPr lang="es-MX" sz="1000" dirty="0">
                <a:latin typeface="Lucida Bright" panose="02040602050505020304" pitchFamily="18" charset="0"/>
              </a:rPr>
              <a:t> </a:t>
            </a:r>
          </a:p>
          <a:p>
            <a:r>
              <a:rPr lang="es-MX" sz="1000" dirty="0">
                <a:latin typeface="Lucida Bright" panose="02040602050505020304" pitchFamily="18" charset="0"/>
              </a:rPr>
              <a:t>En la que se destaca lo siguiente:</a:t>
            </a:r>
          </a:p>
          <a:p>
            <a:r>
              <a:rPr lang="es-MX" sz="1000" dirty="0">
                <a:latin typeface="Lucida Bright" panose="02040602050505020304" pitchFamily="18" charset="0"/>
              </a:rPr>
              <a:t> </a:t>
            </a:r>
          </a:p>
          <a:p>
            <a:r>
              <a:rPr lang="es-MX" sz="1000" b="1" dirty="0">
                <a:latin typeface="Lucida Bright" panose="02040602050505020304" pitchFamily="18" charset="0"/>
              </a:rPr>
              <a:t>Artículo 4</a:t>
            </a:r>
            <a:r>
              <a:rPr lang="es-MX" sz="1000" dirty="0">
                <a:latin typeface="Lucida Bright" panose="02040602050505020304" pitchFamily="18" charset="0"/>
              </a:rPr>
              <a:t>.- El fomento, organización, registro, vigilancia y control de las cooperativas estará a cargo del IEBEM.</a:t>
            </a:r>
          </a:p>
          <a:p>
            <a:endParaRPr lang="es-MX" sz="1000" dirty="0">
              <a:latin typeface="Lucida Bright" panose="02040602050505020304" pitchFamily="18" charset="0"/>
            </a:endParaRPr>
          </a:p>
          <a:p>
            <a:r>
              <a:rPr lang="es-MX" sz="1000" dirty="0">
                <a:latin typeface="Lucida Bright" panose="02040602050505020304" pitchFamily="18" charset="0"/>
              </a:rPr>
              <a:t> </a:t>
            </a:r>
            <a:r>
              <a:rPr lang="es-MX" sz="1000" b="1" dirty="0">
                <a:latin typeface="Lucida Bright" panose="02040602050505020304" pitchFamily="18" charset="0"/>
              </a:rPr>
              <a:t>Artículo  7</a:t>
            </a:r>
            <a:r>
              <a:rPr lang="es-MX" sz="1000" dirty="0">
                <a:latin typeface="Lucida Bright" panose="02040602050505020304" pitchFamily="18" charset="0"/>
              </a:rPr>
              <a:t>.- Las cooperativas escolares generarán un beneficio económico para la comunidad escolar mediante:</a:t>
            </a:r>
          </a:p>
          <a:p>
            <a:r>
              <a:rPr lang="es-MX" sz="1000" dirty="0">
                <a:latin typeface="Lucida Bright" panose="02040602050505020304" pitchFamily="18" charset="0"/>
              </a:rPr>
              <a:t>III.- La contribución económica para mejorar las instalaciones, el equipamiento y en general el desarrollo de las actividades del plantel.</a:t>
            </a:r>
          </a:p>
          <a:p>
            <a:r>
              <a:rPr lang="es-MX" sz="1000" dirty="0">
                <a:latin typeface="Lucida Bright" panose="02040602050505020304" pitchFamily="18" charset="0"/>
              </a:rPr>
              <a:t> </a:t>
            </a:r>
          </a:p>
          <a:p>
            <a:r>
              <a:rPr lang="es-MX" sz="1000" b="1" dirty="0">
                <a:latin typeface="Lucida Bright" panose="02040602050505020304" pitchFamily="18" charset="0"/>
              </a:rPr>
              <a:t>Artículo 14</a:t>
            </a:r>
            <a:r>
              <a:rPr lang="es-MX" sz="1000" dirty="0">
                <a:latin typeface="Lucida Bright" panose="02040602050505020304" pitchFamily="18" charset="0"/>
              </a:rPr>
              <a:t>.- La Asamblea General es la autoridad máxima de la cooperativa y se integrará con todos los socios.</a:t>
            </a:r>
          </a:p>
          <a:p>
            <a:r>
              <a:rPr lang="es-MX" sz="1000" dirty="0">
                <a:latin typeface="Lucida Bright" panose="02040602050505020304" pitchFamily="18" charset="0"/>
              </a:rPr>
              <a:t>Deberá ser integrada por los docentes y alumnos y el comité de padres de familia de cada plantel, pudiéndose integrar a empleados.</a:t>
            </a:r>
          </a:p>
          <a:p>
            <a:r>
              <a:rPr lang="es-MX" sz="1000" dirty="0">
                <a:latin typeface="Lucida Bright" panose="02040602050505020304" pitchFamily="18" charset="0"/>
              </a:rPr>
              <a:t> </a:t>
            </a:r>
          </a:p>
          <a:p>
            <a:r>
              <a:rPr lang="es-MX" sz="1000" b="1" dirty="0">
                <a:latin typeface="Lucida Bright" panose="02040602050505020304" pitchFamily="18" charset="0"/>
              </a:rPr>
              <a:t>Artículo 18</a:t>
            </a:r>
            <a:r>
              <a:rPr lang="es-MX" sz="1000" dirty="0">
                <a:latin typeface="Lucida Bright" panose="02040602050505020304" pitchFamily="18" charset="0"/>
              </a:rPr>
              <a:t>.- El Consejo de Administración se integrará por:</a:t>
            </a:r>
          </a:p>
          <a:p>
            <a:pPr marL="285750" indent="-285750">
              <a:buFont typeface="+mj-lt"/>
              <a:buAutoNum type="romanUcPeriod"/>
            </a:pPr>
            <a:r>
              <a:rPr lang="es-MX" sz="1000" dirty="0">
                <a:latin typeface="Lucida Bright" panose="02040602050505020304" pitchFamily="18" charset="0"/>
              </a:rPr>
              <a:t>Un Presidente;</a:t>
            </a:r>
          </a:p>
          <a:p>
            <a:pPr marL="285750" indent="-285750">
              <a:buFont typeface="+mj-lt"/>
              <a:buAutoNum type="romanUcPeriod"/>
            </a:pPr>
            <a:r>
              <a:rPr lang="es-MX" sz="1000" dirty="0">
                <a:latin typeface="Lucida Bright" panose="02040602050505020304" pitchFamily="18" charset="0"/>
              </a:rPr>
              <a:t>Un Secretario;</a:t>
            </a:r>
          </a:p>
          <a:p>
            <a:pPr marL="285750" indent="-285750">
              <a:buFont typeface="+mj-lt"/>
              <a:buAutoNum type="romanUcPeriod"/>
            </a:pPr>
            <a:r>
              <a:rPr lang="es-MX" sz="1000" dirty="0">
                <a:latin typeface="Lucida Bright" panose="02040602050505020304" pitchFamily="18" charset="0"/>
              </a:rPr>
              <a:t>Un tesorero que deberá ser un docente de la escuela;</a:t>
            </a:r>
          </a:p>
          <a:p>
            <a:pPr marL="285750" indent="-285750">
              <a:buFont typeface="+mj-lt"/>
              <a:buAutoNum type="romanUcPeriod"/>
            </a:pPr>
            <a:r>
              <a:rPr lang="es-MX" sz="1000" dirty="0">
                <a:latin typeface="Lucida Bright" panose="02040602050505020304" pitchFamily="18" charset="0"/>
              </a:rPr>
              <a:t>Cuatro vocales, dos serán alumnos, un maestro y un padre de familia, el cual no tendrá ascendencia consanguínea hasta el tercer grado con los alumnos que integren el Consejo de Administración.</a:t>
            </a:r>
          </a:p>
          <a:p>
            <a:endParaRPr lang="es-MX" sz="1000" dirty="0">
              <a:latin typeface="Lucida Bright" panose="02040602050505020304" pitchFamily="18" charset="0"/>
            </a:endParaRPr>
          </a:p>
          <a:p>
            <a:r>
              <a:rPr lang="es-MX" sz="1000" b="1" dirty="0">
                <a:latin typeface="Lucida Bright" panose="02040602050505020304" pitchFamily="18" charset="0"/>
              </a:rPr>
              <a:t>Artículo 19</a:t>
            </a:r>
            <a:r>
              <a:rPr lang="es-MX" sz="1000" dirty="0">
                <a:latin typeface="Lucida Bright" panose="02040602050505020304" pitchFamily="18" charset="0"/>
              </a:rPr>
              <a:t>.- Corresponde al Consejo de Administración:</a:t>
            </a:r>
          </a:p>
          <a:p>
            <a:r>
              <a:rPr lang="es-MX" sz="1000" dirty="0">
                <a:latin typeface="Lucida Bright" panose="02040602050505020304" pitchFamily="18" charset="0"/>
              </a:rPr>
              <a:t>VII.- Presentar a la Asamblea General un informe de todas las actividades de la cooperativa al finalizar el ejercicio social correspondiente.</a:t>
            </a:r>
          </a:p>
          <a:p>
            <a:r>
              <a:rPr lang="es-MX" sz="1000" b="1" dirty="0">
                <a:latin typeface="Lucida Bright" panose="02040602050505020304" pitchFamily="18" charset="0"/>
              </a:rPr>
              <a:t> </a:t>
            </a:r>
            <a:endParaRPr lang="es-MX" sz="1000" dirty="0">
              <a:latin typeface="Lucida Bright" panose="02040602050505020304" pitchFamily="18" charset="0"/>
            </a:endParaRPr>
          </a:p>
          <a:p>
            <a:r>
              <a:rPr lang="es-MX" sz="1000" b="1" dirty="0">
                <a:latin typeface="Lucida Bright" panose="02040602050505020304" pitchFamily="18" charset="0"/>
              </a:rPr>
              <a:t> Artículo 21.- </a:t>
            </a:r>
            <a:r>
              <a:rPr lang="es-MX" sz="1000" dirty="0">
                <a:latin typeface="Lucida Bright" panose="02040602050505020304" pitchFamily="18" charset="0"/>
              </a:rPr>
              <a:t>El Comité de Vigilancia se integrará por:</a:t>
            </a:r>
          </a:p>
          <a:p>
            <a:pPr marL="285750" indent="-285750">
              <a:buFont typeface="+mj-lt"/>
              <a:buAutoNum type="romanUcPeriod"/>
            </a:pPr>
            <a:r>
              <a:rPr lang="es-MX" sz="1000" dirty="0">
                <a:latin typeface="Lucida Bright" panose="02040602050505020304" pitchFamily="18" charset="0"/>
              </a:rPr>
              <a:t>Un presidente</a:t>
            </a:r>
          </a:p>
          <a:p>
            <a:pPr marL="285750" indent="-285750">
              <a:buFont typeface="+mj-lt"/>
              <a:buAutoNum type="romanUcPeriod"/>
            </a:pPr>
            <a:r>
              <a:rPr lang="es-MX" sz="1000" dirty="0">
                <a:latin typeface="Lucida Bright" panose="02040602050505020304" pitchFamily="18" charset="0"/>
              </a:rPr>
              <a:t>Un secretario</a:t>
            </a:r>
          </a:p>
          <a:p>
            <a:pPr marL="285750" indent="-285750">
              <a:buFont typeface="+mj-lt"/>
              <a:buAutoNum type="romanUcPeriod"/>
            </a:pPr>
            <a:r>
              <a:rPr lang="es-MX" sz="1000" dirty="0">
                <a:latin typeface="Lucida Bright" panose="02040602050505020304" pitchFamily="18" charset="0"/>
              </a:rPr>
              <a:t>Tres vocales</a:t>
            </a:r>
          </a:p>
          <a:p>
            <a:pPr marL="285750" indent="-285750">
              <a:buFont typeface="+mj-lt"/>
              <a:buAutoNum type="romanUcPeriod"/>
            </a:pPr>
            <a:r>
              <a:rPr lang="es-MX" sz="1000" dirty="0">
                <a:latin typeface="Lucida Bright" panose="02040602050505020304" pitchFamily="18" charset="0"/>
              </a:rPr>
              <a:t>Un miembro del Comité de Padres de Familia.</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3 Rectángulo"/>
          <p:cNvSpPr>
            <a:spLocks noChangeArrowheads="1"/>
          </p:cNvSpPr>
          <p:nvPr/>
        </p:nvSpPr>
        <p:spPr bwMode="auto">
          <a:xfrm>
            <a:off x="291769" y="918874"/>
            <a:ext cx="8567738" cy="5678478"/>
          </a:xfrm>
          <a:prstGeom prst="rect">
            <a:avLst/>
          </a:prstGeom>
          <a:noFill/>
          <a:ln w="9525">
            <a:noFill/>
            <a:miter lim="800000"/>
            <a:headEnd/>
            <a:tailEnd/>
          </a:ln>
        </p:spPr>
        <p:txBody>
          <a:bodyPr>
            <a:spAutoFit/>
          </a:bodyPr>
          <a:lstStyle/>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24</a:t>
            </a:r>
            <a:r>
              <a:rPr lang="es-MX" sz="1100" dirty="0">
                <a:latin typeface="Lucida Bright" panose="02040602050505020304" pitchFamily="18" charset="0"/>
              </a:rPr>
              <a:t>.- Para ser socio de una cooperativa escolar es necesario, ser docente, alumno, empleado o padre de familia de la escuela en la que se constituye.</a:t>
            </a:r>
          </a:p>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29</a:t>
            </a:r>
            <a:r>
              <a:rPr lang="es-MX" sz="1100" dirty="0">
                <a:latin typeface="Lucida Bright" panose="02040602050505020304" pitchFamily="18" charset="0"/>
              </a:rPr>
              <a:t>.- El fondo social se formará con el cincuenta por ciento del rendimiento económico neto.</a:t>
            </a:r>
          </a:p>
          <a:p>
            <a:pPr algn="just"/>
            <a:r>
              <a:rPr lang="es-MX" sz="1100" b="1" dirty="0">
                <a:latin typeface="Lucida Bright" panose="02040602050505020304" pitchFamily="18" charset="0"/>
              </a:rPr>
              <a:t> </a:t>
            </a:r>
          </a:p>
          <a:p>
            <a:pPr algn="just"/>
            <a:r>
              <a:rPr lang="es-MX" sz="1100" b="1" dirty="0">
                <a:latin typeface="Lucida Bright" panose="02040602050505020304" pitchFamily="18" charset="0"/>
              </a:rPr>
              <a:t>Artículo 30</a:t>
            </a:r>
            <a:r>
              <a:rPr lang="es-MX" sz="1100" dirty="0">
                <a:latin typeface="Lucida Bright" panose="02040602050505020304" pitchFamily="18" charset="0"/>
              </a:rPr>
              <a:t>.- El fondo de reserva se constituirá con el diez por ciento del rendimiento económico neto.</a:t>
            </a:r>
          </a:p>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31</a:t>
            </a:r>
            <a:r>
              <a:rPr lang="es-MX" sz="1100" dirty="0">
                <a:latin typeface="Lucida Bright" panose="02040602050505020304" pitchFamily="18" charset="0"/>
              </a:rPr>
              <a:t>.-  Los recursos serán depositados en cuentas de cheques con firmas mancomunadas del Presidente del Consejo de Administración y del Tesorero de la Cooperativa.</a:t>
            </a:r>
          </a:p>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34</a:t>
            </a:r>
            <a:r>
              <a:rPr lang="es-MX" sz="1100" dirty="0">
                <a:latin typeface="Lucida Bright" panose="02040602050505020304" pitchFamily="18" charset="0"/>
              </a:rPr>
              <a:t>.- Para generar hábitos alimenticios saludables la oferta de alimentos y bebidas en las cooperativas escolares, así como su consumo deberá apegarse a las características de una dieta correcta.</a:t>
            </a:r>
          </a:p>
          <a:p>
            <a:pPr algn="just"/>
            <a:r>
              <a:rPr lang="es-MX" sz="1100" dirty="0">
                <a:latin typeface="Lucida Bright" panose="02040602050505020304" pitchFamily="18" charset="0"/>
              </a:rPr>
              <a:t> </a:t>
            </a:r>
          </a:p>
          <a:p>
            <a:pPr algn="just"/>
            <a:r>
              <a:rPr lang="es-MX" sz="1100" dirty="0">
                <a:latin typeface="Lucida Bright" panose="02040602050505020304" pitchFamily="18" charset="0"/>
              </a:rPr>
              <a:t>Eliminar la utilización de grasas trans, grasas saturadas y aceites vegetales como el de cártamo, canola, oliva natural y soya.</a:t>
            </a:r>
          </a:p>
          <a:p>
            <a:pPr algn="just"/>
            <a:r>
              <a:rPr lang="es-MX" sz="1100" dirty="0">
                <a:latin typeface="Lucida Bright" panose="02040602050505020304" pitchFamily="18" charset="0"/>
              </a:rPr>
              <a:t>Disminuir el consumo de azúcares para la preparación de alimentos y bebidas.</a:t>
            </a:r>
          </a:p>
          <a:p>
            <a:pPr algn="just"/>
            <a:endParaRPr lang="es-MX" sz="1100" dirty="0">
              <a:latin typeface="Lucida Bright" panose="02040602050505020304" pitchFamily="18" charset="0"/>
            </a:endParaRPr>
          </a:p>
          <a:p>
            <a:pPr algn="just"/>
            <a:r>
              <a:rPr lang="es-MX" sz="1100" b="1" dirty="0">
                <a:latin typeface="Lucida Bright" panose="02040602050505020304" pitchFamily="18" charset="0"/>
              </a:rPr>
              <a:t>Artículo 36</a:t>
            </a:r>
            <a:r>
              <a:rPr lang="es-MX" sz="1100" dirty="0">
                <a:latin typeface="Lucida Bright" panose="02040602050505020304" pitchFamily="18" charset="0"/>
              </a:rPr>
              <a:t>.- Queda prohibida la venta de refrescos y bebidas azucaradas, jugos de frutas con azúcares añadidas, yogurt para beber, bebidas con soya y azúcar, leche entera o evaporada.</a:t>
            </a:r>
          </a:p>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37</a:t>
            </a:r>
            <a:r>
              <a:rPr lang="es-MX" sz="1100" dirty="0">
                <a:latin typeface="Lucida Bright" panose="02040602050505020304" pitchFamily="18" charset="0"/>
              </a:rPr>
              <a:t>.- Queda prohibida la venta de palomitas de maíz con mantequilla, cualquier tipo de alimento que para su preparación requiera ser refrito.</a:t>
            </a:r>
          </a:p>
          <a:p>
            <a:pPr algn="just"/>
            <a:r>
              <a:rPr lang="es-MX" sz="1100" dirty="0">
                <a:latin typeface="Lucida Bright" panose="02040602050505020304" pitchFamily="18" charset="0"/>
              </a:rPr>
              <a:t> </a:t>
            </a:r>
          </a:p>
          <a:p>
            <a:pPr algn="just"/>
            <a:r>
              <a:rPr lang="es-MX" sz="1100" dirty="0">
                <a:latin typeface="Lucida Bright" panose="02040602050505020304" pitchFamily="18" charset="0"/>
              </a:rPr>
              <a:t>Queda prohibido el expendio de molletes, pizzas, sopas instantáneas, hamburguesas, tortas con alto contenido de grasas, salchicha, jamón, frijoles, pastel de pollo, chorizo o combinaciones con huevo.</a:t>
            </a:r>
          </a:p>
          <a:p>
            <a:pPr algn="just"/>
            <a:r>
              <a:rPr lang="es-MX" sz="1100" dirty="0">
                <a:latin typeface="Lucida Bright" panose="02040602050505020304" pitchFamily="18" charset="0"/>
              </a:rPr>
              <a:t>Queda prohibido el expendio de cacahuates, los embutidos, flanes, pastelillos, frutas en almíbar y helados.</a:t>
            </a:r>
          </a:p>
          <a:p>
            <a:pPr algn="just"/>
            <a:r>
              <a:rPr lang="es-MX" sz="1100" dirty="0">
                <a:latin typeface="Lucida Bright" panose="02040602050505020304" pitchFamily="18" charset="0"/>
              </a:rPr>
              <a:t> </a:t>
            </a:r>
          </a:p>
          <a:p>
            <a:pPr algn="just"/>
            <a:r>
              <a:rPr lang="es-MX" sz="1100" b="1" dirty="0">
                <a:latin typeface="Lucida Bright" panose="02040602050505020304" pitchFamily="18" charset="0"/>
              </a:rPr>
              <a:t>Artículo 47</a:t>
            </a:r>
            <a:r>
              <a:rPr lang="es-MX" sz="1100" dirty="0">
                <a:latin typeface="Lucida Bright" panose="02040602050505020304" pitchFamily="18" charset="0"/>
              </a:rPr>
              <a:t>.- Toda persona, grupos sociales, organizaciones no gubernamentales, asociaciones, sociedades, docentes, autoridades educativas, alumnos, padres de familia y en general cualquier ciudadano podrán denunciar ante las autoridades educativas, o cualquier otra autoridad que pueda conocer el asunto, todo hecho, acto u omisión que produzca o pueda producir desequilibrio en el funcionamiento de las cooperativas escolares y su correcto desarrollo, así como el desarrollo de los educandos.</a:t>
            </a: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2 Rectángulo"/>
          <p:cNvSpPr>
            <a:spLocks noChangeArrowheads="1"/>
          </p:cNvSpPr>
          <p:nvPr/>
        </p:nvSpPr>
        <p:spPr bwMode="auto">
          <a:xfrm>
            <a:off x="250825" y="1358900"/>
            <a:ext cx="8569325" cy="4832092"/>
          </a:xfrm>
          <a:prstGeom prst="rect">
            <a:avLst/>
          </a:prstGeom>
          <a:noFill/>
          <a:ln w="9525">
            <a:noFill/>
            <a:miter lim="800000"/>
            <a:headEnd/>
            <a:tailEnd/>
          </a:ln>
        </p:spPr>
        <p:txBody>
          <a:bodyPr>
            <a:spAutoFit/>
          </a:bodyPr>
          <a:lstStyle/>
          <a:p>
            <a:r>
              <a:rPr lang="es-MX" sz="1100" dirty="0">
                <a:latin typeface="Lucida Bright" panose="02040602050505020304" pitchFamily="18" charset="0"/>
              </a:rPr>
              <a:t> </a:t>
            </a:r>
          </a:p>
          <a:p>
            <a:r>
              <a:rPr lang="es-MX" sz="1100" b="1" dirty="0">
                <a:latin typeface="Lucida Bright" panose="02040602050505020304" pitchFamily="18" charset="0"/>
              </a:rPr>
              <a:t>TRANSITORIOS</a:t>
            </a:r>
          </a:p>
          <a:p>
            <a:r>
              <a:rPr lang="es-MX" sz="1100" dirty="0">
                <a:latin typeface="Lucida Bright" panose="02040602050505020304" pitchFamily="18" charset="0"/>
              </a:rPr>
              <a:t> </a:t>
            </a:r>
          </a:p>
          <a:p>
            <a:r>
              <a:rPr lang="es-MX" sz="1100" b="1" dirty="0">
                <a:latin typeface="Lucida Bright" panose="02040602050505020304" pitchFamily="18" charset="0"/>
              </a:rPr>
              <a:t>SEGUNDO</a:t>
            </a:r>
            <a:r>
              <a:rPr lang="es-MX" sz="1100" dirty="0">
                <a:latin typeface="Lucida Bright" panose="02040602050505020304" pitchFamily="18" charset="0"/>
              </a:rPr>
              <a:t>.- La presente Ley entrará en vigor al siguiente día de su publicación en el Periódico Oficial “Tierra y Libertad”, órgano de difusión del Gobierno del Estado de Morelos</a:t>
            </a:r>
          </a:p>
          <a:p>
            <a:r>
              <a:rPr lang="es-MX" sz="1100" dirty="0">
                <a:latin typeface="Lucida Bright" panose="02040602050505020304" pitchFamily="18" charset="0"/>
              </a:rPr>
              <a:t> </a:t>
            </a:r>
          </a:p>
          <a:p>
            <a:r>
              <a:rPr lang="es-MX" sz="1100" dirty="0">
                <a:latin typeface="Lucida Bright" panose="02040602050505020304" pitchFamily="18" charset="0"/>
              </a:rPr>
              <a:t> </a:t>
            </a:r>
            <a:endParaRPr lang="es-MX" sz="1100" b="1" dirty="0">
              <a:latin typeface="Lucida Bright" panose="02040602050505020304" pitchFamily="18" charset="0"/>
            </a:endParaRPr>
          </a:p>
          <a:p>
            <a:r>
              <a:rPr lang="es-MX" sz="1100" b="1" dirty="0">
                <a:latin typeface="Lucida Bright" panose="02040602050505020304" pitchFamily="18" charset="0"/>
              </a:rPr>
              <a:t>TERCERO</a:t>
            </a:r>
            <a:r>
              <a:rPr lang="es-MX" sz="1100" dirty="0">
                <a:latin typeface="Lucida Bright" panose="02040602050505020304" pitchFamily="18" charset="0"/>
              </a:rPr>
              <a:t>.- El ejecutivo Estatal publicará el Reglamento de la presente Ley a más tardar 60 días posteriores a su publicación en el Periódico Oficial “Tierra y Libertad”.</a:t>
            </a:r>
          </a:p>
          <a:p>
            <a:r>
              <a:rPr lang="es-MX" sz="1100" dirty="0">
                <a:latin typeface="Lucida Bright" panose="02040602050505020304" pitchFamily="18" charset="0"/>
              </a:rPr>
              <a:t> </a:t>
            </a:r>
          </a:p>
          <a:p>
            <a:r>
              <a:rPr lang="es-MX" sz="1100" b="1" dirty="0">
                <a:latin typeface="Lucida Bright" panose="02040602050505020304" pitchFamily="18" charset="0"/>
              </a:rPr>
              <a:t>CUARTO</a:t>
            </a:r>
            <a:r>
              <a:rPr lang="es-MX" sz="1100" dirty="0">
                <a:latin typeface="Lucida Bright" panose="02040602050505020304" pitchFamily="18" charset="0"/>
              </a:rPr>
              <a:t>.- La Secretaría de Salud emitirá una lista de productos, alimentos y bebidas saludables.</a:t>
            </a:r>
          </a:p>
          <a:p>
            <a:r>
              <a:rPr lang="es-MX" sz="1100" dirty="0">
                <a:latin typeface="Lucida Bright" panose="02040602050505020304" pitchFamily="18" charset="0"/>
              </a:rPr>
              <a:t> </a:t>
            </a:r>
          </a:p>
          <a:p>
            <a:r>
              <a:rPr lang="es-MX" sz="1100" dirty="0">
                <a:latin typeface="Lucida Bright" panose="02040602050505020304" pitchFamily="18" charset="0"/>
              </a:rPr>
              <a:t>Dicha lista deberá ser emitida en un plazo no mayor a 60 días naturales a partir de la publicación de la presente Ley. </a:t>
            </a:r>
          </a:p>
          <a:p>
            <a:r>
              <a:rPr lang="es-MX" sz="1100" dirty="0">
                <a:latin typeface="Lucida Bright" panose="02040602050505020304" pitchFamily="18" charset="0"/>
              </a:rPr>
              <a:t> </a:t>
            </a:r>
          </a:p>
          <a:p>
            <a:r>
              <a:rPr lang="es-MX" sz="1100" b="1" dirty="0">
                <a:latin typeface="Lucida Bright" panose="02040602050505020304" pitchFamily="18" charset="0"/>
              </a:rPr>
              <a:t>QUINTO</a:t>
            </a:r>
            <a:r>
              <a:rPr lang="es-MX" sz="1100" dirty="0">
                <a:latin typeface="Lucida Bright" panose="02040602050505020304" pitchFamily="18" charset="0"/>
              </a:rPr>
              <a:t>.- Las cooperativas escolares de las escuelas de educación básica del Estado de Morelos, deberán adecuarse a lo dispuesto en la presente Ley a más tardar el 15 de agosto de 2012.</a:t>
            </a:r>
          </a:p>
          <a:p>
            <a:endParaRPr lang="es-MX" sz="1100" dirty="0">
              <a:latin typeface="Lucida Bright" panose="02040602050505020304" pitchFamily="18" charset="0"/>
            </a:endParaRPr>
          </a:p>
          <a:p>
            <a:r>
              <a:rPr lang="es-ES" sz="1100" dirty="0">
                <a:latin typeface="Lucida Bright" panose="02040602050505020304" pitchFamily="18" charset="0"/>
              </a:rPr>
              <a:t>Sin más por el momento, quedo a sus apreciables órdenes.</a:t>
            </a:r>
          </a:p>
          <a:p>
            <a:pPr algn="ctr"/>
            <a:endParaRPr lang="es-ES" sz="1100" dirty="0">
              <a:latin typeface="Lucida Bright" panose="02040602050505020304" pitchFamily="18" charset="0"/>
            </a:endParaRPr>
          </a:p>
          <a:p>
            <a:pPr algn="ctr"/>
            <a:endParaRPr lang="es-ES" sz="1100" dirty="0">
              <a:latin typeface="Lucida Bright" panose="02040602050505020304" pitchFamily="18" charset="0"/>
            </a:endParaRPr>
          </a:p>
          <a:p>
            <a:pPr algn="ctr"/>
            <a:endParaRPr lang="es-ES" sz="1100" dirty="0">
              <a:latin typeface="Lucida Bright" panose="02040602050505020304" pitchFamily="18" charset="0"/>
            </a:endParaRPr>
          </a:p>
          <a:p>
            <a:pPr algn="ctr"/>
            <a:endParaRPr lang="es-ES" sz="1100" dirty="0">
              <a:latin typeface="Lucida Bright" panose="02040602050505020304" pitchFamily="18" charset="0"/>
            </a:endParaRPr>
          </a:p>
          <a:p>
            <a:pPr algn="ctr">
              <a:defRPr/>
            </a:pPr>
            <a:r>
              <a:rPr lang="pt-BR" sz="1100" b="1" dirty="0">
                <a:latin typeface="Lucida Bright" panose="02040602050505020304" pitchFamily="18" charset="0"/>
              </a:rPr>
              <a:t>ATENTAMENTE</a:t>
            </a:r>
          </a:p>
          <a:p>
            <a:pPr algn="ctr">
              <a:defRPr/>
            </a:pPr>
            <a:endParaRPr lang="pt-BR" sz="1100" b="1" dirty="0">
              <a:latin typeface="Lucida Bright" panose="02040602050505020304" pitchFamily="18" charset="0"/>
            </a:endParaRPr>
          </a:p>
          <a:p>
            <a:pPr algn="ctr">
              <a:defRPr/>
            </a:pPr>
            <a:endParaRPr lang="pt-BR" sz="1100" b="1" dirty="0">
              <a:latin typeface="Lucida Bright" panose="02040602050505020304" pitchFamily="18" charset="0"/>
            </a:endParaRPr>
          </a:p>
          <a:p>
            <a:pPr algn="ctr">
              <a:defRPr/>
            </a:pPr>
            <a:endParaRPr lang="es-ES" sz="1100" dirty="0">
              <a:latin typeface="Lucida Bright" panose="02040602050505020304" pitchFamily="18" charset="0"/>
            </a:endParaRPr>
          </a:p>
          <a:p>
            <a:pPr marL="342900" indent="-342900" algn="ctr">
              <a:defRPr/>
            </a:pPr>
            <a:r>
              <a:rPr lang="es-ES" sz="1100" b="1" dirty="0">
                <a:latin typeface="Lucida Bright" panose="02040602050505020304" pitchFamily="18" charset="0"/>
              </a:rPr>
              <a:t>MTRA. AURORA APOLONIA RODRÍGUEZ GUADARRAMA</a:t>
            </a:r>
            <a:endParaRPr lang="es-ES" sz="1100" dirty="0">
              <a:latin typeface="Lucida Bright" panose="02040602050505020304" pitchFamily="18" charset="0"/>
            </a:endParaRPr>
          </a:p>
          <a:p>
            <a:pPr algn="ctr">
              <a:defRPr/>
            </a:pPr>
            <a:r>
              <a:rPr lang="es-ES" sz="1100" b="1" dirty="0">
                <a:latin typeface="Lucida Bright" panose="02040602050505020304" pitchFamily="18" charset="0"/>
              </a:rPr>
              <a:t> JEFA DEL DEPARTAMENTO DE SECUNDARIAS</a:t>
            </a:r>
            <a:endParaRPr lang="es-ES" sz="1100" dirty="0">
              <a:latin typeface="Lucida Bright" panose="02040602050505020304" pitchFamily="18" charset="0"/>
            </a:endParaRPr>
          </a:p>
        </p:txBody>
      </p:sp>
      <p:pic>
        <p:nvPicPr>
          <p:cNvPr id="8" name="Imagen 7"/>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10808"/>
            <a:ext cx="2767833" cy="71417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354750"/>
            <a:ext cx="8991600" cy="5940088"/>
          </a:xfrm>
          <a:prstGeom prst="rect">
            <a:avLst/>
          </a:prstGeom>
          <a:noFill/>
        </p:spPr>
        <p:txBody>
          <a:bodyPr wrap="square" rtlCol="0">
            <a:spAutoFit/>
          </a:bodyPr>
          <a:lstStyle/>
          <a:p>
            <a:pPr algn="just"/>
            <a:r>
              <a:rPr lang="es-MX" sz="2000" dirty="0"/>
              <a:t>Ante este panorama, entendemos que la transformación profunda tiene que producirse de abajo hacia arriba, una reconversión total de cada uno de los centros educativos, con un cambio de actitudes y de planteamientos por parte del supervisor, director y educadores. En Consecuencia, cada institución educativa tiene que empezar por aceptar la necesidad de transformarse en una organización competitiva y con sentido, para garantizar el aprendizaje personal y colectivo ante las condiciones contextuales que cada escuela vive. Es decir, nos corresponde transformar la vida diaria de nuestros planteles y aulas, asesorar, acompañar, motivar y comprometer a nuestros maestros. </a:t>
            </a:r>
          </a:p>
          <a:p>
            <a:pPr algn="just"/>
            <a:r>
              <a:rPr lang="es-MX" sz="2000" dirty="0"/>
              <a:t>  </a:t>
            </a:r>
            <a:r>
              <a:rPr lang="es-ES" sz="2000" dirty="0"/>
              <a:t>E</a:t>
            </a:r>
            <a:r>
              <a:rPr lang="es-MX" sz="2000" dirty="0" err="1"/>
              <a:t>ste</a:t>
            </a:r>
            <a:r>
              <a:rPr lang="es-MX" sz="2000" dirty="0"/>
              <a:t> curso escolar que inicia, aun con cierta incertidumbre; es una nueva oportunidad para construir, para renovar, para recrear, para aprender, para crecer…. </a:t>
            </a:r>
          </a:p>
          <a:p>
            <a:pPr algn="just"/>
            <a:r>
              <a:rPr lang="es-MX" sz="2000" dirty="0"/>
              <a:t>¡Bienvenidos! a este Ciclo Escolar 2016-2017 seguramente  bajo su liderazgo compromiso y trabajo, será un año de éxitos y logros en cada una de las escuelas que están en su zona escolar. </a:t>
            </a:r>
          </a:p>
          <a:p>
            <a:pPr algn="just"/>
            <a:r>
              <a:rPr lang="es-MX" sz="2000" dirty="0"/>
              <a:t> </a:t>
            </a:r>
          </a:p>
          <a:p>
            <a:pPr algn="just"/>
            <a:r>
              <a:rPr lang="es-MX" sz="2000" dirty="0"/>
              <a:t>Cordialmente</a:t>
            </a:r>
          </a:p>
          <a:p>
            <a:pPr algn="just"/>
            <a:r>
              <a:rPr lang="es-MX" sz="2000" dirty="0"/>
              <a:t>Mtra. Aurora A Rodríguez Guadarrama</a:t>
            </a:r>
          </a:p>
          <a:p>
            <a:pPr algn="just"/>
            <a:r>
              <a:rPr lang="es-MX" sz="2000" dirty="0"/>
              <a:t>Jefa del Departamento de Educación Secundaria</a:t>
            </a:r>
          </a:p>
        </p:txBody>
      </p:sp>
    </p:spTree>
    <p:extLst>
      <p:ext uri="{BB962C8B-B14F-4D97-AF65-F5344CB8AC3E}">
        <p14:creationId xmlns:p14="http://schemas.microsoft.com/office/powerpoint/2010/main" val="347448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ECED40B1-641E-44A5-AC5F-5A3716D0DD25}" type="slidenum">
              <a:rPr lang="es-ES" smtClean="0"/>
              <a:pPr>
                <a:defRPr/>
              </a:pPr>
              <a:t>5</a:t>
            </a:fld>
            <a:endParaRPr lang="es-E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723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ECED40B1-641E-44A5-AC5F-5A3716D0DD25}" type="slidenum">
              <a:rPr lang="es-ES" smtClean="0"/>
              <a:pPr>
                <a:defRPr/>
              </a:pPr>
              <a:t>6</a:t>
            </a:fld>
            <a:endParaRPr lang="es-E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74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2511478" y="784025"/>
            <a:ext cx="4121044" cy="338554"/>
          </a:xfrm>
          <a:prstGeom prst="rect">
            <a:avLst/>
          </a:prstGeom>
          <a:noFill/>
          <a:ln w="9525" algn="ctr">
            <a:noFill/>
            <a:miter lim="800000"/>
            <a:headEnd/>
            <a:tailEnd/>
          </a:ln>
        </p:spPr>
        <p:txBody>
          <a:bodyPr wrap="square">
            <a:spAutoFit/>
          </a:bodyPr>
          <a:lstStyle/>
          <a:p>
            <a:pPr algn="ctr"/>
            <a:r>
              <a:rPr lang="es-ES" sz="1600" b="1" spc="300" dirty="0">
                <a:latin typeface="Lucida Bright" panose="02040602050505020304" pitchFamily="18" charset="0"/>
              </a:rPr>
              <a:t>DOCUMENTOS NORMATIVOS </a:t>
            </a:r>
          </a:p>
        </p:txBody>
      </p:sp>
      <p:pic>
        <p:nvPicPr>
          <p:cNvPr id="9" name="Imagen 8"/>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6707"/>
            <a:ext cx="2767833" cy="71417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540845122"/>
              </p:ext>
            </p:extLst>
          </p:nvPr>
        </p:nvGraphicFramePr>
        <p:xfrm>
          <a:off x="179510" y="1169042"/>
          <a:ext cx="8784980" cy="5582416"/>
        </p:xfrm>
        <a:graphic>
          <a:graphicData uri="http://schemas.openxmlformats.org/drawingml/2006/table">
            <a:tbl>
              <a:tblPr firstRow="1" bandRow="1">
                <a:tableStyleId>{2D5ABB26-0587-4C30-8999-92F81FD0307C}</a:tableStyleId>
              </a:tblPr>
              <a:tblGrid>
                <a:gridCol w="2196245">
                  <a:extLst>
                    <a:ext uri="{9D8B030D-6E8A-4147-A177-3AD203B41FA5}">
                      <a16:colId xmlns:a16="http://schemas.microsoft.com/office/drawing/2014/main" val="76407903"/>
                    </a:ext>
                  </a:extLst>
                </a:gridCol>
                <a:gridCol w="2196245">
                  <a:extLst>
                    <a:ext uri="{9D8B030D-6E8A-4147-A177-3AD203B41FA5}">
                      <a16:colId xmlns:a16="http://schemas.microsoft.com/office/drawing/2014/main" val="2661507937"/>
                    </a:ext>
                  </a:extLst>
                </a:gridCol>
                <a:gridCol w="2196245">
                  <a:extLst>
                    <a:ext uri="{9D8B030D-6E8A-4147-A177-3AD203B41FA5}">
                      <a16:colId xmlns:a16="http://schemas.microsoft.com/office/drawing/2014/main" val="1060904556"/>
                    </a:ext>
                  </a:extLst>
                </a:gridCol>
                <a:gridCol w="2196245">
                  <a:extLst>
                    <a:ext uri="{9D8B030D-6E8A-4147-A177-3AD203B41FA5}">
                      <a16:colId xmlns:a16="http://schemas.microsoft.com/office/drawing/2014/main" val="835029794"/>
                    </a:ext>
                  </a:extLst>
                </a:gridCol>
              </a:tblGrid>
              <a:tr h="370840">
                <a:tc gridSpan="4">
                  <a:txBody>
                    <a:bodyPr/>
                    <a:lstStyle/>
                    <a:p>
                      <a:pPr algn="ctr"/>
                      <a:r>
                        <a:rPr lang="es-MX" dirty="0">
                          <a:latin typeface="Lucida Bright" panose="02040602050505020304" pitchFamily="18" charset="0"/>
                        </a:rPr>
                        <a:t>Artículo 3° Constitucional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45560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1"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LEYES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1"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REGLAMENTOS  Y MANUALES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1"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PLANES Y PROGRAMAS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1"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ACUERDOS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854800"/>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 General de Educación</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Reglamento de las Condiciones Generales de Trabajo</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Plan Nacional de Desarrollo</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98</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505288"/>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 de Educación del Estado de Morelos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Reglamento de  </a:t>
                      </a:r>
                    </a:p>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Cooperativas Escolares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Plan Estatal de Desarrollo</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592</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66390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defRPr/>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 del ISSSTE</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Manual de Organización de Educación Secundaria</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Plan de Estudios 2011</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 593</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831376"/>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defRPr/>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 Federal de Responsabilidades de los Servidores Públicos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es-MX" sz="1200" b="0" dirty="0">
                          <a:latin typeface="Lucida Bright" panose="02040602050505020304" pitchFamily="18" charset="0"/>
                        </a:rPr>
                        <a:t>Marco Local de Convivencia Escolar para Escuelas de Educación Básica en el Estado de Morelos</a:t>
                      </a:r>
                      <a:endParaRPr kumimoji="0" lang="es-MX" sz="1200" b="0" i="0" u="none" strike="noStrike" cap="none" normalizeH="0" baseline="0" dirty="0">
                        <a:ln>
                          <a:noFill/>
                        </a:ln>
                        <a:solidFill>
                          <a:schemeClr val="tx1"/>
                        </a:solidFill>
                        <a:effectLst/>
                        <a:latin typeface="Lucida Bright" panose="02040602050505020304" pitchFamily="18" charset="0"/>
                      </a:endParaRP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Programas de Estudio 2011 Guía para el maestro.</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696</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827662"/>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Ley que regula la Operación de las Cooperativas Escolares en Escuelas de Nivel Básico en el Estado de Morelos</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MX" sz="1200" b="0" kern="1200" dirty="0">
                          <a:solidFill>
                            <a:schemeClr val="tx1"/>
                          </a:solidFill>
                          <a:latin typeface="Lucida Bright" panose="02040602050505020304" pitchFamily="18" charset="0"/>
                          <a:ea typeface="+mn-ea"/>
                          <a:cs typeface="+mn-cs"/>
                        </a:rPr>
                        <a:t>Perfiles, parámetros e indicadores para la Educación Básica</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defRPr/>
                      </a:pPr>
                      <a:r>
                        <a:rPr kumimoji="0" lang="es-ES" sz="1200" b="0" i="0" u="none" strike="noStrike" kern="1200" cap="none" spc="0" normalizeH="0" baseline="0" noProof="0" dirty="0">
                          <a:ln>
                            <a:noFill/>
                          </a:ln>
                          <a:solidFill>
                            <a:srgbClr val="000000"/>
                          </a:solidFill>
                          <a:effectLst/>
                          <a:uLnTx/>
                          <a:uFillTx/>
                          <a:latin typeface="Lucida Bright" panose="02040602050505020304" pitchFamily="18" charset="0"/>
                          <a:ea typeface="Times New Roman" pitchFamily="18" charset="0"/>
                          <a:cs typeface="Arial" pitchFamily="34" charset="0"/>
                        </a:rPr>
                        <a:t>Modelo Educativo 2016</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a:ln>
                            <a:noFill/>
                          </a:ln>
                          <a:solidFill>
                            <a:schemeClr val="tx1"/>
                          </a:solidFill>
                          <a:effectLst/>
                          <a:latin typeface="Lucida Bright" panose="02040602050505020304" pitchFamily="18" charset="0"/>
                        </a:rPr>
                        <a:t>Acuerdo S/N Lineamientos de Consejos de Participación</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207978"/>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806700" algn="ctr"/>
                          <a:tab pos="5611813" algn="r"/>
                        </a:tabLst>
                      </a:pPr>
                      <a:r>
                        <a:rPr lang="es-MX" sz="1200" b="0" i="0" kern="1200" dirty="0">
                          <a:solidFill>
                            <a:schemeClr val="tx1"/>
                          </a:solidFill>
                          <a:latin typeface="Lucida Bright" panose="02040602050505020304" pitchFamily="18" charset="0"/>
                          <a:ea typeface="+mn-ea"/>
                          <a:cs typeface="+mn-cs"/>
                        </a:rPr>
                        <a:t>Ley General del Servicio Profesional Docente</a:t>
                      </a:r>
                      <a:endPar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endParaRP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a:ln>
                            <a:noFill/>
                          </a:ln>
                          <a:solidFill>
                            <a:schemeClr val="tx1"/>
                          </a:solidFill>
                          <a:effectLst/>
                          <a:latin typeface="Lucida Bright" panose="02040602050505020304" pitchFamily="18" charset="0"/>
                          <a:ea typeface="Times New Roman" pitchFamily="18" charset="0"/>
                          <a:cs typeface="Arial" pitchFamily="34" charset="0"/>
                        </a:rPr>
                        <a:t>Reglamento de las condiciones de los Trabajadores al Servicio del Estado</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a:ln>
                          <a:noFill/>
                        </a:ln>
                        <a:solidFill>
                          <a:schemeClr val="tx1"/>
                        </a:solidFill>
                        <a:effectLst/>
                        <a:latin typeface="Lucida Bright" panose="02040602050505020304" pitchFamily="18" charset="0"/>
                      </a:endParaRP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MX" sz="1200" b="0" i="0" u="none" strike="noStrike" cap="none" normalizeH="0" baseline="0" dirty="0">
                          <a:ln>
                            <a:noFill/>
                          </a:ln>
                          <a:solidFill>
                            <a:schemeClr val="tx1"/>
                          </a:solidFill>
                          <a:effectLst/>
                          <a:latin typeface="Lucida Bright" panose="02040602050505020304" pitchFamily="18" charset="0"/>
                        </a:rPr>
                        <a:t>Acuerdo S/N Lineamientos específicos para que las autoridades escolares soliciten autorización para ajustes del calendario escolar</a:t>
                      </a:r>
                    </a:p>
                  </a:txBody>
                  <a:tcPr marL="91437" marR="91437"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35505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5 CuadroTexto"/>
          <p:cNvSpPr txBox="1">
            <a:spLocks noChangeArrowheads="1"/>
          </p:cNvSpPr>
          <p:nvPr/>
        </p:nvSpPr>
        <p:spPr bwMode="auto">
          <a:xfrm>
            <a:off x="539552" y="994583"/>
            <a:ext cx="8064896" cy="338554"/>
          </a:xfrm>
          <a:prstGeom prst="rect">
            <a:avLst/>
          </a:prstGeom>
          <a:noFill/>
          <a:ln w="9525">
            <a:noFill/>
            <a:miter lim="800000"/>
            <a:headEnd/>
            <a:tailEnd/>
          </a:ln>
        </p:spPr>
        <p:txBody>
          <a:bodyPr wrap="square">
            <a:spAutoFit/>
          </a:bodyPr>
          <a:lstStyle/>
          <a:p>
            <a:pPr algn="ctr"/>
            <a:r>
              <a:rPr lang="es-MX" sz="1600" b="1" spc="300" dirty="0">
                <a:latin typeface="Lucida Bright" panose="02040602050505020304" pitchFamily="18" charset="0"/>
              </a:rPr>
              <a:t>INFORMACIÓN ESTADÍSTICA CICLO ESCOLAR 2015-2016.</a:t>
            </a:r>
          </a:p>
        </p:txBody>
      </p:sp>
      <p:sp>
        <p:nvSpPr>
          <p:cNvPr id="11284" name="3 Rectángulo"/>
          <p:cNvSpPr>
            <a:spLocks noChangeArrowheads="1"/>
          </p:cNvSpPr>
          <p:nvPr/>
        </p:nvSpPr>
        <p:spPr bwMode="auto">
          <a:xfrm>
            <a:off x="323528" y="3307038"/>
            <a:ext cx="8568952" cy="338554"/>
          </a:xfrm>
          <a:prstGeom prst="rect">
            <a:avLst/>
          </a:prstGeom>
          <a:noFill/>
          <a:ln w="9525">
            <a:noFill/>
            <a:miter lim="800000"/>
            <a:headEnd/>
            <a:tailEnd/>
          </a:ln>
        </p:spPr>
        <p:txBody>
          <a:bodyPr wrap="square">
            <a:spAutoFit/>
          </a:bodyPr>
          <a:lstStyle/>
          <a:p>
            <a:pPr algn="ctr" eaLnBrk="0" hangingPunct="0">
              <a:tabLst>
                <a:tab pos="5002213" algn="l"/>
              </a:tabLst>
            </a:pPr>
            <a:r>
              <a:rPr lang="es-MX" sz="1600" b="1" spc="300" dirty="0">
                <a:latin typeface="Lucida Bright" panose="02040602050505020304" pitchFamily="18" charset="0"/>
                <a:ea typeface="Calibri" pitchFamily="34" charset="0"/>
                <a:cs typeface="Arial" charset="0"/>
              </a:rPr>
              <a:t>INDICADORES DE LOGRO EDUCATIVO EN SECUNDARIA 2015. </a:t>
            </a:r>
          </a:p>
        </p:txBody>
      </p:sp>
      <p:graphicFrame>
        <p:nvGraphicFramePr>
          <p:cNvPr id="3" name="2 Tabla"/>
          <p:cNvGraphicFramePr>
            <a:graphicFrameLocks noGrp="1"/>
          </p:cNvGraphicFramePr>
          <p:nvPr>
            <p:extLst>
              <p:ext uri="{D42A27DB-BD31-4B8C-83A1-F6EECF244321}">
                <p14:modId xmlns:p14="http://schemas.microsoft.com/office/powerpoint/2010/main" val="3719842109"/>
              </p:ext>
            </p:extLst>
          </p:nvPr>
        </p:nvGraphicFramePr>
        <p:xfrm>
          <a:off x="957745" y="3777918"/>
          <a:ext cx="7200800" cy="1156716"/>
        </p:xfrm>
        <a:graphic>
          <a:graphicData uri="http://schemas.openxmlformats.org/drawingml/2006/table">
            <a:tbl>
              <a:tblPr firstRow="1" firstCol="1" bandRow="1">
                <a:tableStyleId>{5C22544A-7EE6-4342-B048-85BDC9FD1C3A}</a:tableStyleId>
              </a:tblPr>
              <a:tblGrid>
                <a:gridCol w="1590029">
                  <a:extLst>
                    <a:ext uri="{9D8B030D-6E8A-4147-A177-3AD203B41FA5}">
                      <a16:colId xmlns:a16="http://schemas.microsoft.com/office/drawing/2014/main" val="20000"/>
                    </a:ext>
                  </a:extLst>
                </a:gridCol>
                <a:gridCol w="1795766">
                  <a:extLst>
                    <a:ext uri="{9D8B030D-6E8A-4147-A177-3AD203B41FA5}">
                      <a16:colId xmlns:a16="http://schemas.microsoft.com/office/drawing/2014/main" val="20001"/>
                    </a:ext>
                  </a:extLst>
                </a:gridCol>
                <a:gridCol w="1810841">
                  <a:extLst>
                    <a:ext uri="{9D8B030D-6E8A-4147-A177-3AD203B41FA5}">
                      <a16:colId xmlns:a16="http://schemas.microsoft.com/office/drawing/2014/main" val="20002"/>
                    </a:ext>
                  </a:extLst>
                </a:gridCol>
                <a:gridCol w="2004164">
                  <a:extLst>
                    <a:ext uri="{9D8B030D-6E8A-4147-A177-3AD203B41FA5}">
                      <a16:colId xmlns:a16="http://schemas.microsoft.com/office/drawing/2014/main" val="20003"/>
                    </a:ext>
                  </a:extLst>
                </a:gridCol>
              </a:tblGrid>
              <a:tr h="289179">
                <a:tc gridSpan="4">
                  <a:txBody>
                    <a:bodyPr/>
                    <a:lstStyle/>
                    <a:p>
                      <a:pPr algn="ctr">
                        <a:lnSpc>
                          <a:spcPct val="115000"/>
                        </a:lnSpc>
                        <a:spcAft>
                          <a:spcPts val="0"/>
                        </a:spcAft>
                      </a:pPr>
                      <a:r>
                        <a:rPr lang="es-MX" sz="1200" dirty="0">
                          <a:solidFill>
                            <a:schemeClr val="bg1"/>
                          </a:solidFill>
                          <a:effectLst/>
                          <a:latin typeface="Lucida Bright" panose="02040602050505020304" pitchFamily="18" charset="0"/>
                        </a:rPr>
                        <a:t>PORCENTAJE DE ALUMNOS POR NIVEL DE LOGRO EN LENGUAJE Y COMUNICACIÓN</a:t>
                      </a:r>
                      <a:endParaRPr lang="es-MX" sz="1200"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89179">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INSUFICIENTE</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INDISPENSABLE</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SATISFACTORIO</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SOBRESALIENTE</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89179">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II</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0">
                          <a:solidFill>
                            <a:schemeClr val="tx1"/>
                          </a:solidFill>
                          <a:effectLst/>
                          <a:latin typeface="Lucida Bright" panose="02040602050505020304" pitchFamily="18" charset="0"/>
                        </a:rPr>
                        <a:t>III</a:t>
                      </a:r>
                      <a:endParaRPr lang="es-MX" sz="1200" b="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IV</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9179">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35%</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46%</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14%</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4%</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765940856"/>
              </p:ext>
            </p:extLst>
          </p:nvPr>
        </p:nvGraphicFramePr>
        <p:xfrm>
          <a:off x="1550397" y="5149128"/>
          <a:ext cx="6065435" cy="1592240"/>
        </p:xfrm>
        <a:graphic>
          <a:graphicData uri="http://schemas.openxmlformats.org/drawingml/2006/table">
            <a:tbl>
              <a:tblPr firstRow="1" firstCol="1" bandRow="1">
                <a:tableStyleId>{5C22544A-7EE6-4342-B048-85BDC9FD1C3A}</a:tableStyleId>
              </a:tblPr>
              <a:tblGrid>
                <a:gridCol w="1339191">
                  <a:extLst>
                    <a:ext uri="{9D8B030D-6E8A-4147-A177-3AD203B41FA5}">
                      <a16:colId xmlns:a16="http://schemas.microsoft.com/office/drawing/2014/main" val="20000"/>
                    </a:ext>
                  </a:extLst>
                </a:gridCol>
                <a:gridCol w="1513066">
                  <a:extLst>
                    <a:ext uri="{9D8B030D-6E8A-4147-A177-3AD203B41FA5}">
                      <a16:colId xmlns:a16="http://schemas.microsoft.com/office/drawing/2014/main" val="20001"/>
                    </a:ext>
                  </a:extLst>
                </a:gridCol>
                <a:gridCol w="1525359">
                  <a:extLst>
                    <a:ext uri="{9D8B030D-6E8A-4147-A177-3AD203B41FA5}">
                      <a16:colId xmlns:a16="http://schemas.microsoft.com/office/drawing/2014/main" val="20002"/>
                    </a:ext>
                  </a:extLst>
                </a:gridCol>
                <a:gridCol w="1687819">
                  <a:extLst>
                    <a:ext uri="{9D8B030D-6E8A-4147-A177-3AD203B41FA5}">
                      <a16:colId xmlns:a16="http://schemas.microsoft.com/office/drawing/2014/main" val="20003"/>
                    </a:ext>
                  </a:extLst>
                </a:gridCol>
              </a:tblGrid>
              <a:tr h="530044">
                <a:tc gridSpan="4">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PORCENTAJE DE ALUMNOS POR NIVEL DE LOGRO EN MATEMÁTICAS</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530044">
                <a:tc>
                  <a:txBody>
                    <a:bodyPr/>
                    <a:lstStyle/>
                    <a:p>
                      <a:pPr algn="ctr">
                        <a:lnSpc>
                          <a:spcPct val="115000"/>
                        </a:lnSpc>
                        <a:spcAft>
                          <a:spcPts val="0"/>
                        </a:spcAft>
                      </a:pPr>
                      <a:r>
                        <a:rPr lang="es-MX" sz="1200" b="1">
                          <a:solidFill>
                            <a:schemeClr val="bg1"/>
                          </a:solidFill>
                          <a:effectLst/>
                          <a:latin typeface="Lucida Bright" panose="02040602050505020304" pitchFamily="18" charset="0"/>
                        </a:rPr>
                        <a:t>INSUFICIENTE</a:t>
                      </a:r>
                      <a:endParaRPr lang="es-MX" sz="1200" b="1">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INDISPENSABLE</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SATISFACTORIO</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MX" sz="1200" b="1" dirty="0">
                          <a:solidFill>
                            <a:schemeClr val="bg1"/>
                          </a:solidFill>
                          <a:effectLst/>
                          <a:latin typeface="Lucida Bright" panose="02040602050505020304" pitchFamily="18" charset="0"/>
                        </a:rPr>
                        <a:t>SOBRESALIENTE</a:t>
                      </a:r>
                      <a:endParaRPr lang="es-MX" sz="1200" b="1" dirty="0">
                        <a:solidFill>
                          <a:schemeClr val="bg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66076">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II</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III</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a:solidFill>
                            <a:schemeClr val="tx1"/>
                          </a:solidFill>
                          <a:effectLst/>
                          <a:latin typeface="Lucida Bright" panose="02040602050505020304" pitchFamily="18" charset="0"/>
                        </a:rPr>
                        <a:t>IV</a:t>
                      </a:r>
                      <a:endParaRPr lang="es-MX" sz="1200" b="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6076">
                <a:tc>
                  <a:txBody>
                    <a:bodyPr/>
                    <a:lstStyle/>
                    <a:p>
                      <a:pPr algn="ctr">
                        <a:lnSpc>
                          <a:spcPct val="115000"/>
                        </a:lnSpc>
                        <a:spcAft>
                          <a:spcPts val="0"/>
                        </a:spcAft>
                      </a:pPr>
                      <a:r>
                        <a:rPr lang="es-MX" sz="1200" b="0">
                          <a:solidFill>
                            <a:schemeClr val="tx1"/>
                          </a:solidFill>
                          <a:effectLst/>
                          <a:latin typeface="Lucida Bright" panose="02040602050505020304" pitchFamily="18" charset="0"/>
                        </a:rPr>
                        <a:t>73%</a:t>
                      </a:r>
                      <a:endParaRPr lang="es-MX" sz="1200" b="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a:solidFill>
                            <a:schemeClr val="tx1"/>
                          </a:solidFill>
                          <a:effectLst/>
                          <a:latin typeface="Lucida Bright" panose="02040602050505020304" pitchFamily="18" charset="0"/>
                        </a:rPr>
                        <a:t>20%</a:t>
                      </a:r>
                      <a:endParaRPr lang="es-MX" sz="1200" b="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5%</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200" b="0" dirty="0">
                          <a:solidFill>
                            <a:schemeClr val="tx1"/>
                          </a:solidFill>
                          <a:effectLst/>
                          <a:latin typeface="Lucida Bright" panose="02040602050505020304" pitchFamily="18" charset="0"/>
                        </a:rPr>
                        <a:t>2%</a:t>
                      </a:r>
                      <a:endParaRPr lang="es-MX" sz="1200" b="0" dirty="0">
                        <a:solidFill>
                          <a:schemeClr val="tx1"/>
                        </a:solidFill>
                        <a:effectLst/>
                        <a:latin typeface="Lucida Bright" panose="02040602050505020304" pitchFamily="18" charset="0"/>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476903023"/>
              </p:ext>
            </p:extLst>
          </p:nvPr>
        </p:nvGraphicFramePr>
        <p:xfrm>
          <a:off x="539553" y="1424710"/>
          <a:ext cx="8064894" cy="1595120"/>
        </p:xfrm>
        <a:graphic>
          <a:graphicData uri="http://schemas.openxmlformats.org/drawingml/2006/table">
            <a:tbl>
              <a:tblPr firstRow="1" bandRow="1">
                <a:tableStyleId>{C083E6E3-FA7D-4D7B-A595-EF9225AFEA82}</a:tableStyleId>
              </a:tblPr>
              <a:tblGrid>
                <a:gridCol w="2688298">
                  <a:extLst>
                    <a:ext uri="{9D8B030D-6E8A-4147-A177-3AD203B41FA5}">
                      <a16:colId xmlns:a16="http://schemas.microsoft.com/office/drawing/2014/main" val="2233745085"/>
                    </a:ext>
                  </a:extLst>
                </a:gridCol>
                <a:gridCol w="2688298">
                  <a:extLst>
                    <a:ext uri="{9D8B030D-6E8A-4147-A177-3AD203B41FA5}">
                      <a16:colId xmlns:a16="http://schemas.microsoft.com/office/drawing/2014/main" val="1270317046"/>
                    </a:ext>
                  </a:extLst>
                </a:gridCol>
                <a:gridCol w="2688298">
                  <a:extLst>
                    <a:ext uri="{9D8B030D-6E8A-4147-A177-3AD203B41FA5}">
                      <a16:colId xmlns:a16="http://schemas.microsoft.com/office/drawing/2014/main" val="3974282862"/>
                    </a:ext>
                  </a:extLst>
                </a:gridCol>
              </a:tblGrid>
              <a:tr h="370840">
                <a:tc>
                  <a:txBody>
                    <a:bodyPr/>
                    <a:lstStyle/>
                    <a:p>
                      <a:pPr marL="457200" algn="ctr">
                        <a:lnSpc>
                          <a:spcPct val="100000"/>
                        </a:lnSpc>
                        <a:spcAft>
                          <a:spcPts val="0"/>
                        </a:spcAft>
                        <a:tabLst>
                          <a:tab pos="5002530" algn="l"/>
                        </a:tabLst>
                      </a:pPr>
                      <a:r>
                        <a:rPr lang="es-MX" sz="1200" dirty="0">
                          <a:effectLst/>
                          <a:latin typeface="Lucida Bright" panose="02040602050505020304" pitchFamily="18" charset="0"/>
                        </a:rPr>
                        <a:t>INSCRIPCIÓN INICIAL</a:t>
                      </a:r>
                      <a:endParaRPr lang="es-MX" sz="1100" dirty="0">
                        <a:solidFill>
                          <a:schemeClr val="tx1"/>
                        </a:solidFill>
                        <a:effectLst/>
                        <a:latin typeface="Lucida Bright" panose="02040602050505020304" pitchFamily="18" charset="0"/>
                        <a:ea typeface="Calibri"/>
                        <a:cs typeface="Times New Roman"/>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0000"/>
                        </a:lnSpc>
                        <a:spcAft>
                          <a:spcPts val="0"/>
                        </a:spcAft>
                        <a:tabLst>
                          <a:tab pos="5002530" algn="l"/>
                        </a:tabLst>
                      </a:pPr>
                      <a:r>
                        <a:rPr lang="es-MX" sz="1200" dirty="0">
                          <a:effectLst/>
                          <a:latin typeface="Lucida Bright" panose="02040602050505020304" pitchFamily="18" charset="0"/>
                        </a:rPr>
                        <a:t>EXISTENCIA</a:t>
                      </a:r>
                      <a:endParaRPr lang="es-MX" sz="1100" dirty="0">
                        <a:solidFill>
                          <a:schemeClr val="tx1"/>
                        </a:solidFill>
                        <a:effectLst/>
                        <a:latin typeface="Lucida Bright" panose="02040602050505020304" pitchFamily="18" charset="0"/>
                        <a:ea typeface="Calibri"/>
                        <a:cs typeface="Times New Roman"/>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0000"/>
                        </a:lnSpc>
                        <a:spcAft>
                          <a:spcPts val="0"/>
                        </a:spcAft>
                        <a:tabLst>
                          <a:tab pos="5002530" algn="l"/>
                        </a:tabLst>
                      </a:pPr>
                      <a:r>
                        <a:rPr lang="es-MX" sz="1200" dirty="0">
                          <a:effectLst/>
                          <a:latin typeface="Lucida Bright" panose="02040602050505020304" pitchFamily="18" charset="0"/>
                        </a:rPr>
                        <a:t>DESERCIÓN %</a:t>
                      </a:r>
                      <a:endParaRPr lang="es-MX" sz="1100" dirty="0">
                        <a:solidFill>
                          <a:schemeClr val="tx1"/>
                        </a:solidFill>
                        <a:effectLst/>
                        <a:latin typeface="Lucida Bright" panose="02040602050505020304" pitchFamily="18" charset="0"/>
                        <a:ea typeface="Calibri"/>
                        <a:cs typeface="Times New Roman"/>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151447"/>
                  </a:ext>
                </a:extLst>
              </a:tr>
              <a:tr h="370840">
                <a:tc>
                  <a:txBody>
                    <a:bodyPr/>
                    <a:lstStyle/>
                    <a:p>
                      <a:pPr marL="457200" algn="ctr">
                        <a:lnSpc>
                          <a:spcPct val="100000"/>
                        </a:lnSpc>
                        <a:spcAft>
                          <a:spcPts val="0"/>
                        </a:spcAft>
                        <a:tabLst>
                          <a:tab pos="5002530" algn="l"/>
                        </a:tabLst>
                      </a:pPr>
                      <a:endParaRPr lang="es-MX" sz="1200" dirty="0">
                        <a:solidFill>
                          <a:schemeClr val="tx1"/>
                        </a:solidFill>
                        <a:effectLst/>
                        <a:latin typeface="Lucida Bright" panose="02040602050505020304" pitchFamily="18" charset="0"/>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pPr marL="457200" algn="ctr">
                        <a:lnSpc>
                          <a:spcPct val="100000"/>
                        </a:lnSpc>
                        <a:spcAft>
                          <a:spcPts val="0"/>
                        </a:spcAft>
                        <a:tabLst>
                          <a:tab pos="5002530" algn="l"/>
                        </a:tabLst>
                      </a:pPr>
                      <a:endParaRPr lang="es-MX" sz="1200" b="1" kern="1200" dirty="0">
                        <a:solidFill>
                          <a:schemeClr val="tx1"/>
                        </a:solidFill>
                        <a:effectLst/>
                        <a:latin typeface="Lucida Bright" panose="02040602050505020304" pitchFamily="18" charset="0"/>
                        <a:ea typeface="+mn-ea"/>
                        <a:cs typeface="+mn-cs"/>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pPr marL="457200" algn="ctr">
                        <a:lnSpc>
                          <a:spcPct val="100000"/>
                        </a:lnSpc>
                        <a:spcAft>
                          <a:spcPts val="0"/>
                        </a:spcAft>
                        <a:tabLst>
                          <a:tab pos="5002530" algn="l"/>
                        </a:tabLst>
                      </a:pPr>
                      <a:endParaRPr lang="es-MX" sz="1200" b="1" kern="1200" dirty="0">
                        <a:solidFill>
                          <a:schemeClr val="tx1"/>
                        </a:solidFill>
                        <a:effectLst/>
                        <a:latin typeface="Lucida Bright" panose="02040602050505020304" pitchFamily="18" charset="0"/>
                        <a:ea typeface="+mn-ea"/>
                        <a:cs typeface="+mn-cs"/>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808005905"/>
                  </a:ext>
                </a:extLst>
              </a:tr>
              <a:tr h="370840">
                <a:tc gridSpan="3">
                  <a:txBody>
                    <a:bodyPr/>
                    <a:lstStyle/>
                    <a:p>
                      <a:pPr marL="457200" algn="ctr">
                        <a:lnSpc>
                          <a:spcPct val="100000"/>
                        </a:lnSpc>
                        <a:spcAft>
                          <a:spcPts val="0"/>
                        </a:spcAft>
                        <a:tabLst>
                          <a:tab pos="5002530" algn="l"/>
                        </a:tabLst>
                      </a:pPr>
                      <a:r>
                        <a:rPr lang="es-MX" sz="1400" dirty="0">
                          <a:effectLst/>
                          <a:latin typeface="Lucida Bright" panose="02040602050505020304" pitchFamily="18" charset="0"/>
                        </a:rPr>
                        <a:t>CONCLUSIONES:</a:t>
                      </a:r>
                    </a:p>
                    <a:p>
                      <a:pPr marL="457200" algn="ctr">
                        <a:lnSpc>
                          <a:spcPct val="100000"/>
                        </a:lnSpc>
                        <a:spcAft>
                          <a:spcPts val="0"/>
                        </a:spcAft>
                        <a:tabLst>
                          <a:tab pos="5002530" algn="l"/>
                        </a:tabLst>
                      </a:pPr>
                      <a:endParaRPr lang="es-MX" sz="1400" dirty="0">
                        <a:effectLst/>
                        <a:latin typeface="Lucida Bright" panose="02040602050505020304" pitchFamily="18" charset="0"/>
                      </a:endParaRPr>
                    </a:p>
                    <a:p>
                      <a:pPr marL="0" indent="0" algn="just">
                        <a:lnSpc>
                          <a:spcPct val="100000"/>
                        </a:lnSpc>
                        <a:spcAft>
                          <a:spcPts val="0"/>
                        </a:spcAft>
                        <a:tabLst>
                          <a:tab pos="5002530" algn="l"/>
                        </a:tabLst>
                      </a:pPr>
                      <a:r>
                        <a:rPr lang="es-MX" sz="1400" dirty="0">
                          <a:solidFill>
                            <a:schemeClr val="tx1"/>
                          </a:solidFill>
                          <a:effectLst/>
                          <a:latin typeface="Lucida Bright" panose="02040602050505020304" pitchFamily="18" charset="0"/>
                          <a:ea typeface="Calibri"/>
                          <a:cs typeface="Times New Roman"/>
                        </a:rPr>
                        <a:t>En este ciclo escolar aumentó</a:t>
                      </a:r>
                      <a:r>
                        <a:rPr lang="es-MX" sz="1400" baseline="0" dirty="0">
                          <a:solidFill>
                            <a:schemeClr val="tx1"/>
                          </a:solidFill>
                          <a:effectLst/>
                          <a:latin typeface="Lucida Bright" panose="02040602050505020304" pitchFamily="18" charset="0"/>
                          <a:ea typeface="Calibri"/>
                          <a:cs typeface="Times New Roman"/>
                        </a:rPr>
                        <a:t> </a:t>
                      </a:r>
                      <a:r>
                        <a:rPr lang="es-MX" sz="1400" dirty="0">
                          <a:solidFill>
                            <a:schemeClr val="tx1"/>
                          </a:solidFill>
                          <a:effectLst/>
                          <a:latin typeface="Lucida Bright" panose="02040602050505020304" pitchFamily="18" charset="0"/>
                          <a:ea typeface="Calibri"/>
                          <a:cs typeface="Times New Roman"/>
                        </a:rPr>
                        <a:t> la deserción</a:t>
                      </a:r>
                      <a:r>
                        <a:rPr lang="es-MX" sz="1400" baseline="0" dirty="0">
                          <a:solidFill>
                            <a:schemeClr val="tx1"/>
                          </a:solidFill>
                          <a:effectLst/>
                          <a:latin typeface="Lucida Bright" panose="02040602050505020304" pitchFamily="18" charset="0"/>
                          <a:ea typeface="Calibri"/>
                          <a:cs typeface="Times New Roman"/>
                        </a:rPr>
                        <a:t> en 0.52  % aproximadamente, en relación al porcentaje del ciclo escolar anterior</a:t>
                      </a:r>
                      <a:r>
                        <a:rPr lang="es-MX" sz="1200" baseline="0" dirty="0">
                          <a:solidFill>
                            <a:schemeClr val="tx1"/>
                          </a:solidFill>
                          <a:effectLst/>
                          <a:latin typeface="Lucida Bright" panose="02040602050505020304" pitchFamily="18" charset="0"/>
                          <a:ea typeface="Calibri"/>
                          <a:cs typeface="Times New Roman"/>
                        </a:rPr>
                        <a:t>.</a:t>
                      </a:r>
                      <a:endParaRPr lang="es-MX" sz="1100" dirty="0">
                        <a:solidFill>
                          <a:schemeClr val="tx1"/>
                        </a:solidFill>
                        <a:effectLst/>
                        <a:latin typeface="Lucida Bright" panose="02040602050505020304" pitchFamily="18" charset="0"/>
                        <a:ea typeface="Calibri"/>
                        <a:cs typeface="Times New Roman"/>
                      </a:endParaRPr>
                    </a:p>
                  </a:txBody>
                  <a:tcPr marL="67682" marR="67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033800"/>
                  </a:ext>
                </a:extLst>
              </a:tr>
            </a:tbl>
          </a:graphicData>
        </a:graphic>
      </p:graphicFrame>
      <p:pic>
        <p:nvPicPr>
          <p:cNvPr id="14" name="Imagen 13"/>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6707"/>
            <a:ext cx="2767833" cy="714177"/>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45768434"/>
              </p:ext>
            </p:extLst>
          </p:nvPr>
        </p:nvGraphicFramePr>
        <p:xfrm>
          <a:off x="179522" y="833221"/>
          <a:ext cx="8784965" cy="5955995"/>
        </p:xfrm>
        <a:graphic>
          <a:graphicData uri="http://schemas.openxmlformats.org/drawingml/2006/table">
            <a:tbl>
              <a:tblPr>
                <a:tableStyleId>{5C22544A-7EE6-4342-B048-85BDC9FD1C3A}</a:tableStyleId>
              </a:tblPr>
              <a:tblGrid>
                <a:gridCol w="600369">
                  <a:extLst>
                    <a:ext uri="{9D8B030D-6E8A-4147-A177-3AD203B41FA5}">
                      <a16:colId xmlns:a16="http://schemas.microsoft.com/office/drawing/2014/main" val="20000"/>
                    </a:ext>
                  </a:extLst>
                </a:gridCol>
                <a:gridCol w="682905">
                  <a:extLst>
                    <a:ext uri="{9D8B030D-6E8A-4147-A177-3AD203B41FA5}">
                      <a16:colId xmlns:a16="http://schemas.microsoft.com/office/drawing/2014/main" val="20001"/>
                    </a:ext>
                  </a:extLst>
                </a:gridCol>
                <a:gridCol w="525598">
                  <a:extLst>
                    <a:ext uri="{9D8B030D-6E8A-4147-A177-3AD203B41FA5}">
                      <a16:colId xmlns:a16="http://schemas.microsoft.com/office/drawing/2014/main" val="20002"/>
                    </a:ext>
                  </a:extLst>
                </a:gridCol>
                <a:gridCol w="430033">
                  <a:extLst>
                    <a:ext uri="{9D8B030D-6E8A-4147-A177-3AD203B41FA5}">
                      <a16:colId xmlns:a16="http://schemas.microsoft.com/office/drawing/2014/main" val="20003"/>
                    </a:ext>
                  </a:extLst>
                </a:gridCol>
                <a:gridCol w="430033">
                  <a:extLst>
                    <a:ext uri="{9D8B030D-6E8A-4147-A177-3AD203B41FA5}">
                      <a16:colId xmlns:a16="http://schemas.microsoft.com/office/drawing/2014/main" val="20004"/>
                    </a:ext>
                  </a:extLst>
                </a:gridCol>
                <a:gridCol w="430033">
                  <a:extLst>
                    <a:ext uri="{9D8B030D-6E8A-4147-A177-3AD203B41FA5}">
                      <a16:colId xmlns:a16="http://schemas.microsoft.com/office/drawing/2014/main" val="20005"/>
                    </a:ext>
                  </a:extLst>
                </a:gridCol>
                <a:gridCol w="430033">
                  <a:extLst>
                    <a:ext uri="{9D8B030D-6E8A-4147-A177-3AD203B41FA5}">
                      <a16:colId xmlns:a16="http://schemas.microsoft.com/office/drawing/2014/main" val="20006"/>
                    </a:ext>
                  </a:extLst>
                </a:gridCol>
                <a:gridCol w="430033">
                  <a:extLst>
                    <a:ext uri="{9D8B030D-6E8A-4147-A177-3AD203B41FA5}">
                      <a16:colId xmlns:a16="http://schemas.microsoft.com/office/drawing/2014/main" val="20007"/>
                    </a:ext>
                  </a:extLst>
                </a:gridCol>
                <a:gridCol w="525598">
                  <a:extLst>
                    <a:ext uri="{9D8B030D-6E8A-4147-A177-3AD203B41FA5}">
                      <a16:colId xmlns:a16="http://schemas.microsoft.com/office/drawing/2014/main" val="20008"/>
                    </a:ext>
                  </a:extLst>
                </a:gridCol>
                <a:gridCol w="430033">
                  <a:extLst>
                    <a:ext uri="{9D8B030D-6E8A-4147-A177-3AD203B41FA5}">
                      <a16:colId xmlns:a16="http://schemas.microsoft.com/office/drawing/2014/main" val="20009"/>
                    </a:ext>
                  </a:extLst>
                </a:gridCol>
                <a:gridCol w="430033">
                  <a:extLst>
                    <a:ext uri="{9D8B030D-6E8A-4147-A177-3AD203B41FA5}">
                      <a16:colId xmlns:a16="http://schemas.microsoft.com/office/drawing/2014/main" val="20010"/>
                    </a:ext>
                  </a:extLst>
                </a:gridCol>
                <a:gridCol w="430033">
                  <a:extLst>
                    <a:ext uri="{9D8B030D-6E8A-4147-A177-3AD203B41FA5}">
                      <a16:colId xmlns:a16="http://schemas.microsoft.com/office/drawing/2014/main" val="20011"/>
                    </a:ext>
                  </a:extLst>
                </a:gridCol>
                <a:gridCol w="430033">
                  <a:extLst>
                    <a:ext uri="{9D8B030D-6E8A-4147-A177-3AD203B41FA5}">
                      <a16:colId xmlns:a16="http://schemas.microsoft.com/office/drawing/2014/main" val="20012"/>
                    </a:ext>
                  </a:extLst>
                </a:gridCol>
                <a:gridCol w="430033">
                  <a:extLst>
                    <a:ext uri="{9D8B030D-6E8A-4147-A177-3AD203B41FA5}">
                      <a16:colId xmlns:a16="http://schemas.microsoft.com/office/drawing/2014/main" val="20013"/>
                    </a:ext>
                  </a:extLst>
                </a:gridCol>
                <a:gridCol w="430033">
                  <a:extLst>
                    <a:ext uri="{9D8B030D-6E8A-4147-A177-3AD203B41FA5}">
                      <a16:colId xmlns:a16="http://schemas.microsoft.com/office/drawing/2014/main" val="20014"/>
                    </a:ext>
                  </a:extLst>
                </a:gridCol>
                <a:gridCol w="430033">
                  <a:extLst>
                    <a:ext uri="{9D8B030D-6E8A-4147-A177-3AD203B41FA5}">
                      <a16:colId xmlns:a16="http://schemas.microsoft.com/office/drawing/2014/main" val="20015"/>
                    </a:ext>
                  </a:extLst>
                </a:gridCol>
                <a:gridCol w="430033">
                  <a:extLst>
                    <a:ext uri="{9D8B030D-6E8A-4147-A177-3AD203B41FA5}">
                      <a16:colId xmlns:a16="http://schemas.microsoft.com/office/drawing/2014/main" val="20016"/>
                    </a:ext>
                  </a:extLst>
                </a:gridCol>
                <a:gridCol w="430033">
                  <a:extLst>
                    <a:ext uri="{9D8B030D-6E8A-4147-A177-3AD203B41FA5}">
                      <a16:colId xmlns:a16="http://schemas.microsoft.com/office/drawing/2014/main" val="20017"/>
                    </a:ext>
                  </a:extLst>
                </a:gridCol>
                <a:gridCol w="430033">
                  <a:extLst>
                    <a:ext uri="{9D8B030D-6E8A-4147-A177-3AD203B41FA5}">
                      <a16:colId xmlns:a16="http://schemas.microsoft.com/office/drawing/2014/main" val="20018"/>
                    </a:ext>
                  </a:extLst>
                </a:gridCol>
              </a:tblGrid>
              <a:tr h="346249">
                <a:tc gridSpan="19">
                  <a:txBody>
                    <a:bodyPr/>
                    <a:lstStyle/>
                    <a:p>
                      <a:pPr algn="ctr" fontAlgn="b"/>
                      <a:r>
                        <a:rPr lang="es-MX" sz="1050" u="none" strike="noStrike" dirty="0">
                          <a:effectLst/>
                          <a:latin typeface="Lucida Bright" panose="02040602050505020304" pitchFamily="18" charset="0"/>
                        </a:rPr>
                        <a:t>Número de alumnos que al cierre del ciclo 2015-2016</a:t>
                      </a:r>
                      <a:endParaRPr lang="es-MX" sz="1050" b="1" i="0" u="none" strike="noStrike" dirty="0">
                        <a:solidFill>
                          <a:srgbClr val="000000"/>
                        </a:solidFill>
                        <a:effectLst/>
                        <a:latin typeface="Lucida Bright" panose="020406020505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04552">
                <a:tc>
                  <a:txBody>
                    <a:bodyPr/>
                    <a:lstStyle/>
                    <a:p>
                      <a:pPr algn="l" fontAlgn="b"/>
                      <a:endParaRPr lang="es-MX" sz="600" b="0" i="0" u="none" strike="noStrike" dirty="0">
                        <a:solidFill>
                          <a:srgbClr val="000000"/>
                        </a:solidFill>
                        <a:effectLst/>
                        <a:latin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algn="l" fontAlgn="auto"/>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auto"/>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auto"/>
                      <a:endParaRPr lang="es-MX" sz="6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0471">
                <a:tc>
                  <a:txBody>
                    <a:bodyPr/>
                    <a:lstStyle/>
                    <a:p>
                      <a:pPr algn="ctr" fontAlgn="b"/>
                      <a:r>
                        <a:rPr lang="es-MX" sz="600" u="none" strike="noStrike" dirty="0">
                          <a:effectLst/>
                        </a:rPr>
                        <a:t>ZONA</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fontAlgn="auto"/>
                      <a:r>
                        <a:rPr lang="es-MX" sz="600" u="none" strike="noStrike" dirty="0">
                          <a:effectLst/>
                        </a:rPr>
                        <a:t>Requieren apoyo en Lectura</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auto"/>
                      <a:r>
                        <a:rPr lang="es-MX" sz="600" u="none" strike="noStrike" dirty="0">
                          <a:effectLst/>
                        </a:rPr>
                        <a:t>Requieren apoyo en escritura</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auto"/>
                      <a:r>
                        <a:rPr lang="es-MX" sz="600" u="none" strike="noStrike" dirty="0">
                          <a:effectLst/>
                        </a:rPr>
                        <a:t>Requieren apoyo en matemáticas</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600" u="none" strike="noStrike" dirty="0">
                          <a:effectLst/>
                        </a:rPr>
                        <a:t>Faltan constantemente</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auto"/>
                      <a:r>
                        <a:rPr lang="es-MX" sz="600" u="none" strike="noStrike" dirty="0">
                          <a:effectLst/>
                        </a:rPr>
                        <a:t>No se involucran en clase</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auto"/>
                      <a:r>
                        <a:rPr lang="es-MX" sz="600" u="none" strike="noStrike" dirty="0">
                          <a:effectLst/>
                        </a:rPr>
                        <a:t>Con dificultad para autorregularse relacionarse</a:t>
                      </a:r>
                      <a:endParaRPr lang="es-MX" sz="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04614">
                <a:tc>
                  <a:txBody>
                    <a:bodyPr/>
                    <a:lstStyle/>
                    <a:p>
                      <a:pPr algn="r" fontAlgn="b"/>
                      <a:r>
                        <a:rPr lang="es-MX" sz="600" u="none" strike="noStrike" dirty="0">
                          <a:effectLst/>
                        </a:rPr>
                        <a:t>TOTAL</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Primer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Segundo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auto"/>
                      <a:r>
                        <a:rPr lang="es-MX" sz="600" u="none" strike="noStrike" dirty="0">
                          <a:effectLst/>
                        </a:rPr>
                        <a:t>Tercer Grado</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04552">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sz="6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7605">
                <a:tc>
                  <a:txBody>
                    <a:bodyPr/>
                    <a:lstStyle/>
                    <a:p>
                      <a:pPr algn="ctr" fontAlgn="ctr"/>
                      <a:r>
                        <a:rPr lang="es-MX" sz="600" u="none" strike="noStrike" dirty="0">
                          <a:effectLst/>
                        </a:rPr>
                        <a:t>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66</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63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7605">
                <a:tc>
                  <a:txBody>
                    <a:bodyPr/>
                    <a:lstStyle/>
                    <a:p>
                      <a:pPr algn="ctr" fontAlgn="ctr"/>
                      <a:r>
                        <a:rPr lang="es-MX" sz="600" u="none" strike="noStrike">
                          <a:effectLst/>
                        </a:rPr>
                        <a:t>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75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71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93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77</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7605">
                <a:tc>
                  <a:txBody>
                    <a:bodyPr/>
                    <a:lstStyle/>
                    <a:p>
                      <a:pPr algn="ctr" fontAlgn="ctr"/>
                      <a:r>
                        <a:rPr lang="es-MX" sz="600" u="none" strike="noStrike">
                          <a:effectLst/>
                        </a:rPr>
                        <a:t>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134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142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74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7605">
                <a:tc>
                  <a:txBody>
                    <a:bodyPr/>
                    <a:lstStyle/>
                    <a:p>
                      <a:pPr algn="ctr" fontAlgn="ctr"/>
                      <a:r>
                        <a:rPr lang="es-MX" sz="600" u="none" strike="noStrike">
                          <a:effectLst/>
                        </a:rPr>
                        <a:t>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321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251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176</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525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294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251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7605">
                <a:tc>
                  <a:txBody>
                    <a:bodyPr/>
                    <a:lstStyle/>
                    <a:p>
                      <a:pPr algn="ctr" fontAlgn="ctr"/>
                      <a:r>
                        <a:rPr lang="es-MX" sz="600" u="none" strike="noStrike">
                          <a:effectLst/>
                        </a:rPr>
                        <a:t>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125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108</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89</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7605">
                <a:tc>
                  <a:txBody>
                    <a:bodyPr/>
                    <a:lstStyle/>
                    <a:p>
                      <a:pPr algn="ctr" fontAlgn="ctr"/>
                      <a:r>
                        <a:rPr lang="es-MX" sz="600" u="none" strike="noStrike">
                          <a:effectLst/>
                        </a:rPr>
                        <a:t>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291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105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285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94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7605">
                <a:tc>
                  <a:txBody>
                    <a:bodyPr/>
                    <a:lstStyle/>
                    <a:p>
                      <a:pPr algn="ctr" fontAlgn="ctr"/>
                      <a:r>
                        <a:rPr lang="es-MX" sz="600" u="none" strike="noStrike">
                          <a:effectLst/>
                        </a:rPr>
                        <a:t>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377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331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271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347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339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289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464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411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357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97605">
                <a:tc>
                  <a:txBody>
                    <a:bodyPr/>
                    <a:lstStyle/>
                    <a:p>
                      <a:pPr algn="ctr" fontAlgn="ctr"/>
                      <a:r>
                        <a:rPr lang="es-MX" sz="600" u="none" strike="noStrike">
                          <a:effectLst/>
                        </a:rPr>
                        <a:t>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223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194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176</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56</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94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97605">
                <a:tc>
                  <a:txBody>
                    <a:bodyPr/>
                    <a:lstStyle/>
                    <a:p>
                      <a:pPr algn="ctr" fontAlgn="ctr"/>
                      <a:r>
                        <a:rPr lang="es-MX" sz="600" u="none" strike="noStrike">
                          <a:effectLst/>
                        </a:rPr>
                        <a:t>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135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72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151</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109</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97605">
                <a:tc>
                  <a:txBody>
                    <a:bodyPr/>
                    <a:lstStyle/>
                    <a:p>
                      <a:pPr algn="ctr" fontAlgn="ctr"/>
                      <a:r>
                        <a:rPr lang="es-MX" sz="600" u="none" strike="noStrike">
                          <a:effectLst/>
                        </a:rPr>
                        <a:t>10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267</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283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226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293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234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313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97605">
                <a:tc>
                  <a:txBody>
                    <a:bodyPr/>
                    <a:lstStyle/>
                    <a:p>
                      <a:pPr algn="ctr" fontAlgn="ctr"/>
                      <a:r>
                        <a:rPr lang="es-MX" sz="600" u="none" strike="noStrike">
                          <a:effectLst/>
                        </a:rPr>
                        <a:t>11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97605">
                <a:tc>
                  <a:txBody>
                    <a:bodyPr/>
                    <a:lstStyle/>
                    <a:p>
                      <a:pPr algn="ctr" fontAlgn="ctr"/>
                      <a:r>
                        <a:rPr lang="es-MX" sz="600" u="none" strike="noStrike">
                          <a:effectLst/>
                        </a:rPr>
                        <a:t>12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412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545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526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383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487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407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254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142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239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256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237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97605">
                <a:tc>
                  <a:txBody>
                    <a:bodyPr/>
                    <a:lstStyle/>
                    <a:p>
                      <a:pPr algn="ctr" fontAlgn="ctr"/>
                      <a:r>
                        <a:rPr lang="es-MX" sz="600" u="none" strike="noStrike">
                          <a:effectLst/>
                        </a:rPr>
                        <a:t>13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84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45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97605">
                <a:tc>
                  <a:txBody>
                    <a:bodyPr/>
                    <a:lstStyle/>
                    <a:p>
                      <a:pPr algn="ctr" fontAlgn="ctr"/>
                      <a:r>
                        <a:rPr lang="es-MX" sz="600" u="none" strike="noStrike">
                          <a:effectLst/>
                        </a:rPr>
                        <a:t>14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37</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97605">
                <a:tc>
                  <a:txBody>
                    <a:bodyPr/>
                    <a:lstStyle/>
                    <a:p>
                      <a:pPr algn="ctr" fontAlgn="ctr"/>
                      <a:r>
                        <a:rPr lang="es-MX" sz="600" u="none" strike="noStrike">
                          <a:effectLst/>
                        </a:rPr>
                        <a:t>15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934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816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1015</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956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850</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1028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979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827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897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364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496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614</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550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583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622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432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378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97605">
                <a:tc>
                  <a:txBody>
                    <a:bodyPr/>
                    <a:lstStyle/>
                    <a:p>
                      <a:pPr algn="ctr" fontAlgn="ctr"/>
                      <a:r>
                        <a:rPr lang="es-MX" sz="600" u="none" strike="noStrike">
                          <a:effectLst/>
                        </a:rPr>
                        <a:t>16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207</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173</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157</a:t>
                      </a:r>
                      <a:endParaRPr lang="es-MX" sz="600" b="0"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215</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174</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166</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174</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129</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137</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94</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55</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103</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128</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127</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114</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83</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97605">
                <a:tc>
                  <a:txBody>
                    <a:bodyPr/>
                    <a:lstStyle/>
                    <a:p>
                      <a:pPr algn="ctr" fontAlgn="ctr"/>
                      <a:r>
                        <a:rPr lang="es-MX" sz="600" u="none" strike="noStrike">
                          <a:effectLst/>
                        </a:rPr>
                        <a:t>17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22</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97605">
                <a:tc>
                  <a:txBody>
                    <a:bodyPr/>
                    <a:lstStyle/>
                    <a:p>
                      <a:pPr algn="ctr" fontAlgn="ctr"/>
                      <a:r>
                        <a:rPr lang="es-MX" sz="600" u="none" strike="noStrike">
                          <a:effectLst/>
                        </a:rPr>
                        <a:t>18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100</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100</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46</a:t>
                      </a:r>
                      <a:endParaRPr lang="es-MX" sz="600" b="0"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95</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102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46</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66</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65</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73</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39</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20</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46</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29</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21</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22</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a:t>
                      </a:r>
                      <a:endParaRPr lang="es-MX" sz="6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97605">
                <a:tc>
                  <a:txBody>
                    <a:bodyPr/>
                    <a:lstStyle/>
                    <a:p>
                      <a:pPr algn="ctr" fontAlgn="ctr"/>
                      <a:r>
                        <a:rPr lang="es-MX" sz="600" u="none" strike="noStrike">
                          <a:effectLst/>
                        </a:rPr>
                        <a:t>19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431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446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433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433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453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393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315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336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340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162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159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176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143</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144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222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181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97605">
                <a:tc>
                  <a:txBody>
                    <a:bodyPr/>
                    <a:lstStyle/>
                    <a:p>
                      <a:pPr algn="ctr" fontAlgn="ctr"/>
                      <a:r>
                        <a:rPr lang="es-MX" sz="600" u="none" strike="noStrike">
                          <a:effectLst/>
                        </a:rPr>
                        <a:t>20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30</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dirty="0">
                          <a:effectLst/>
                        </a:rPr>
                        <a:t>57</a:t>
                      </a:r>
                      <a:endParaRPr lang="es-MX" sz="6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55</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36</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38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59</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51</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42</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13</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7</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24</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600" u="none" strike="noStrike">
                          <a:effectLst/>
                        </a:rPr>
                        <a:t>28</a:t>
                      </a:r>
                      <a:endParaRPr lang="es-MX" sz="6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339796">
                <a:tc>
                  <a:txBody>
                    <a:bodyPr/>
                    <a:lstStyle/>
                    <a:p>
                      <a:pPr algn="ctr" fontAlgn="auto"/>
                      <a:r>
                        <a:rPr lang="es-MX" sz="600" u="none" strike="noStrike" dirty="0">
                          <a:effectLst/>
                        </a:rPr>
                        <a:t>Total al cierre                                               2015-2016</a:t>
                      </a:r>
                      <a:endParaRPr lang="es-MX" sz="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4418</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4145</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4038</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5113</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4099</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3953</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4485</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4160</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3802</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1910</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2091</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2296</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2634</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2607</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2464</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2133</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2224</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1998</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5"/>
                  </a:ext>
                </a:extLst>
              </a:tr>
              <a:tr h="197605">
                <a:tc>
                  <a:txBody>
                    <a:bodyPr/>
                    <a:lstStyle/>
                    <a:p>
                      <a:pPr algn="ctr" fontAlgn="ctr"/>
                      <a:r>
                        <a:rPr lang="es-MX" sz="600" u="none" strike="noStrike">
                          <a:effectLst/>
                        </a:rPr>
                        <a:t>Porcentaje*</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11.9%</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18.7%</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7.8%</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14.2%</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25.0%</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7.8%</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13.2%</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30.3%</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13.8%</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8.3%</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6.2%</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12.5%</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8.3%</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15.1%</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11.7%</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a:effectLst/>
                        </a:rPr>
                        <a:t>8.1%</a:t>
                      </a:r>
                      <a:endParaRPr lang="es-MX" sz="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14.2%</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600" u="none" strike="noStrike" dirty="0">
                          <a:effectLst/>
                        </a:rPr>
                        <a:t>6.2%</a:t>
                      </a:r>
                      <a:endParaRPr lang="es-MX" sz="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6"/>
                  </a:ext>
                </a:extLst>
              </a:tr>
              <a:tr h="104552">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auto"/>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auto"/>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auto"/>
                      <a:endParaRPr lang="es-MX" sz="6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s-MX" sz="6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7"/>
                  </a:ext>
                </a:extLst>
              </a:tr>
              <a:tr h="104552">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dirty="0">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8"/>
                  </a:ext>
                </a:extLst>
              </a:tr>
              <a:tr h="104552">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a:solidFill>
                          <a:srgbClr val="000000"/>
                        </a:solidFill>
                        <a:effectLst/>
                        <a:latin typeface="Calibri"/>
                      </a:endParaRPr>
                    </a:p>
                  </a:txBody>
                  <a:tcPr marL="0" marR="0" marT="0" marB="0" anchor="b"/>
                </a:tc>
                <a:tc>
                  <a:txBody>
                    <a:bodyPr/>
                    <a:lstStyle/>
                    <a:p>
                      <a:pPr algn="l" fontAlgn="auto"/>
                      <a:endParaRPr lang="es-MX" sz="600" b="0" i="0" u="none" strike="noStrike" dirty="0">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tc>
                  <a:txBody>
                    <a:bodyPr/>
                    <a:lstStyle/>
                    <a:p>
                      <a:pPr algn="l" fontAlgn="b"/>
                      <a:endParaRPr lang="es-MX" sz="6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9"/>
                  </a:ext>
                </a:extLst>
              </a:tr>
              <a:tr h="104552">
                <a:tc gridSpan="19">
                  <a:txBody>
                    <a:bodyPr/>
                    <a:lstStyle/>
                    <a:p>
                      <a:pPr algn="ctr" fontAlgn="b"/>
                      <a:r>
                        <a:rPr lang="es-MX" sz="1000" u="none" strike="noStrike" dirty="0">
                          <a:effectLst/>
                          <a:latin typeface="Lucida Bright" panose="02040602050505020304" pitchFamily="18" charset="0"/>
                        </a:rPr>
                        <a:t>*Porcentaje respecto al total de alumnos de secundaria = (Total de alumnos en cada indicador/ Total de alumnos de secundaria) x 100</a:t>
                      </a:r>
                      <a:endParaRPr lang="es-MX" sz="1000" b="0" i="0" u="none" strike="noStrike" dirty="0">
                        <a:solidFill>
                          <a:srgbClr val="000000"/>
                        </a:solidFill>
                        <a:effectLst/>
                        <a:latin typeface="Lucida Bright" panose="020406020505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0"/>
                  </a:ext>
                </a:extLst>
              </a:tr>
            </a:tbl>
          </a:graphicData>
        </a:graphic>
      </p:graphicFrame>
      <p:cxnSp>
        <p:nvCxnSpPr>
          <p:cNvPr id="11" name="1 Conector recto"/>
          <p:cNvCxnSpPr/>
          <p:nvPr/>
        </p:nvCxnSpPr>
        <p:spPr>
          <a:xfrm flipV="1">
            <a:off x="194370" y="1321718"/>
            <a:ext cx="570731" cy="369566"/>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 y="-6707"/>
            <a:ext cx="2767833" cy="714177"/>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3" y="-1440"/>
            <a:ext cx="1835235" cy="728521"/>
          </a:xfrm>
          <a:prstGeom prst="rect">
            <a:avLst/>
          </a:prstGeom>
        </p:spPr>
      </p:pic>
    </p:spTree>
    <p:extLst>
      <p:ext uri="{BB962C8B-B14F-4D97-AF65-F5344CB8AC3E}">
        <p14:creationId xmlns:p14="http://schemas.microsoft.com/office/powerpoint/2010/main" val="174011562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19747</TotalTime>
  <Words>5825</Words>
  <Application>Microsoft Office PowerPoint</Application>
  <PresentationFormat>Presentación en pantalla (4:3)</PresentationFormat>
  <Paragraphs>1694</Paragraphs>
  <Slides>39</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0" baseType="lpstr">
      <vt:lpstr>Arial</vt:lpstr>
      <vt:lpstr>Arial Black</vt:lpstr>
      <vt:lpstr>Calibri</vt:lpstr>
      <vt:lpstr>Calibri Light</vt:lpstr>
      <vt:lpstr>Candara</vt:lpstr>
      <vt:lpstr>Lucida Bright</vt:lpstr>
      <vt:lpstr>Tahoma</vt:lpstr>
      <vt:lpstr>Times New Roman</vt:lpstr>
      <vt:lpstr>Wingdings</vt:lpstr>
      <vt:lpstr>Diseño predeterminado</vt:lpstr>
      <vt:lpstr>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NATY</dc:creator>
  <cp:lastModifiedBy>Karla</cp:lastModifiedBy>
  <cp:revision>4227</cp:revision>
  <cp:lastPrinted>2016-07-22T16:48:45Z</cp:lastPrinted>
  <dcterms:created xsi:type="dcterms:W3CDTF">2009-08-03T04:09:42Z</dcterms:created>
  <dcterms:modified xsi:type="dcterms:W3CDTF">2016-08-07T02:14:14Z</dcterms:modified>
</cp:coreProperties>
</file>