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6"/>
  </p:notesMasterIdLst>
  <p:handoutMasterIdLst>
    <p:handoutMasterId r:id="rId17"/>
  </p:handoutMasterIdLst>
  <p:sldIdLst>
    <p:sldId id="659" r:id="rId2"/>
    <p:sldId id="521" r:id="rId3"/>
    <p:sldId id="660" r:id="rId4"/>
    <p:sldId id="562" r:id="rId5"/>
    <p:sldId id="658" r:id="rId6"/>
    <p:sldId id="661" r:id="rId7"/>
    <p:sldId id="664" r:id="rId8"/>
    <p:sldId id="662" r:id="rId9"/>
    <p:sldId id="663" r:id="rId10"/>
    <p:sldId id="665" r:id="rId11"/>
    <p:sldId id="666" r:id="rId12"/>
    <p:sldId id="668" r:id="rId13"/>
    <p:sldId id="669" r:id="rId14"/>
    <p:sldId id="671" r:id="rId15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A9BF6C5C-A456-463B-A1CF-6F99390EB69C}">
          <p14:sldIdLst>
            <p14:sldId id="659"/>
            <p14:sldId id="521"/>
            <p14:sldId id="660"/>
            <p14:sldId id="562"/>
            <p14:sldId id="658"/>
            <p14:sldId id="661"/>
            <p14:sldId id="664"/>
            <p14:sldId id="662"/>
            <p14:sldId id="663"/>
            <p14:sldId id="665"/>
            <p14:sldId id="666"/>
            <p14:sldId id="668"/>
            <p14:sldId id="669"/>
            <p14:sldId id="671"/>
          </p14:sldIdLst>
        </p14:section>
        <p14:section name="Sección sin título" id="{68837746-EBE1-4BC4-94B7-99F07B313B6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  <a:srgbClr val="008000"/>
    <a:srgbClr val="FF0000"/>
    <a:srgbClr val="990000"/>
    <a:srgbClr val="CC0099"/>
    <a:srgbClr val="EC97F3"/>
    <a:srgbClr val="FFC1C1"/>
    <a:srgbClr val="FAF8A6"/>
    <a:srgbClr val="DE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40" autoAdjust="0"/>
    <p:restoredTop sz="93904" autoAdjust="0"/>
  </p:normalViewPr>
  <p:slideViewPr>
    <p:cSldViewPr>
      <p:cViewPr>
        <p:scale>
          <a:sx n="55" d="100"/>
          <a:sy n="55" d="100"/>
        </p:scale>
        <p:origin x="955" y="34"/>
      </p:cViewPr>
      <p:guideLst>
        <p:guide orient="horz" pos="220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93FFF-BAD6-194F-9A80-EBDC5250A158}" type="datetimeFigureOut">
              <a:rPr lang="es-ES" smtClean="0"/>
              <a:pPr/>
              <a:t>06/08/2016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625D3-1BFC-A341-A0D6-DD3E6019B8A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92993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5329D1F-4DE8-46FB-B43A-D4577D4F0533}" type="datetimeFigureOut">
              <a:rPr lang="es-MX"/>
              <a:pPr>
                <a:defRPr/>
              </a:pPr>
              <a:t>06/08/2016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31CF418-436C-49A3-97E7-33750F86DB1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42918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 U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CF418-436C-49A3-97E7-33750F86DB17}" type="slidenum">
              <a: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29164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 U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1CF418-436C-49A3-97E7-33750F86DB17}" type="slidenum">
              <a:rPr lang="es-MX" smtClean="0"/>
              <a:pPr>
                <a:defRPr/>
              </a:pPr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71592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 U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CF418-436C-49A3-97E7-33750F86DB17}" type="slidenum">
              <a: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7671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1CF418-436C-49A3-97E7-33750F86DB17}" type="slidenum">
              <a:rPr lang="es-MX" smtClean="0"/>
              <a:pPr>
                <a:defRPr/>
              </a:pPr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7677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CF418-436C-49A3-97E7-33750F86DB17}" type="slidenum">
              <a: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96319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CF418-436C-49A3-97E7-33750F86DB17}" type="slidenum">
              <a: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34349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CF418-436C-49A3-97E7-33750F86DB17}" type="slidenum">
              <a: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38237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568E20D-B53D-B24F-99B4-8206D1F17680}" type="datetime1">
              <a:rPr lang="es-MX" smtClean="0"/>
              <a:pPr>
                <a:defRPr/>
              </a:pPr>
              <a:t>06/08/2016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s-MX"/>
              <a:t>Telesecundarias Morelos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8FBA504-3532-4ED4-BF86-E056420B794B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pPr>
              <a:defRPr/>
            </a:pPr>
            <a:fld id="{AB97B6D2-25DF-DB40-86D3-D8F446CCC364}" type="datetime1">
              <a:rPr lang="es-MX" smtClean="0"/>
              <a:pPr>
                <a:defRPr/>
              </a:pPr>
              <a:t>06/08/2016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s-MX"/>
              <a:t>Telesecundarias Morelos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6865CDD5-2556-4193-B233-34F70D63F3BC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D9F2968E-9D75-F546-97C5-BD43E97EA345}" type="datetime1">
              <a:rPr lang="es-MX" smtClean="0"/>
              <a:pPr>
                <a:defRPr/>
              </a:pPr>
              <a:t>06/08/2016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s-MX"/>
              <a:t>Telesecundarias Morelos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60BBE124-E009-4283-B530-057996DCB7B1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pPr>
              <a:defRPr/>
            </a:pPr>
            <a:fld id="{453C031F-1EEF-744B-A595-29CD86E1D37A}" type="datetime1">
              <a:rPr lang="es-MX" smtClean="0"/>
              <a:pPr>
                <a:defRPr/>
              </a:pPr>
              <a:t>06/08/2016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pPr>
              <a:defRPr/>
            </a:pPr>
            <a:r>
              <a:rPr lang="es-MX"/>
              <a:t>Telesecundarias Morelos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pPr>
              <a:defRPr/>
            </a:pPr>
            <a:fld id="{94193D1E-9521-4B2C-8E9B-295F86A791D9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92503B4-3C78-2C4C-B6FC-CE828E1042E4}" type="datetime1">
              <a:rPr lang="es-MX" smtClean="0"/>
              <a:pPr>
                <a:defRPr/>
              </a:pPr>
              <a:t>06/08/2016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pPr>
              <a:defRPr/>
            </a:pPr>
            <a:r>
              <a:rPr lang="es-MX"/>
              <a:t>Telesecundarias Morelos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C8A84E22-16D5-4710-AAEE-093AA96AC5D9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24977FF-C337-8445-836D-7CD6159D4B92}" type="datetime1">
              <a:rPr lang="es-MX" smtClean="0"/>
              <a:pPr>
                <a:defRPr/>
              </a:pPr>
              <a:t>06/08/2016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s-MX"/>
              <a:t>Telesecundarias Morelos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FCDAA3E-ABC4-48EA-B130-A75B6B296107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884DB5B-494F-5D40-8CB4-F72B6E0E45B9}" type="datetime1">
              <a:rPr lang="es-MX" smtClean="0"/>
              <a:pPr>
                <a:defRPr/>
              </a:pPr>
              <a:t>06/08/2016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s-MX"/>
              <a:t>Telesecundarias Morelos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8CA4A2F-FB3B-4E7F-8CB6-717FE9FD7587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pPr>
              <a:defRPr/>
            </a:pPr>
            <a:fld id="{EC690EB2-B15A-9340-9254-DD4EB61CF4A9}" type="datetime1">
              <a:rPr lang="es-MX" smtClean="0"/>
              <a:pPr>
                <a:defRPr/>
              </a:pPr>
              <a:t>06/08/2016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pPr>
              <a:defRPr/>
            </a:pPr>
            <a:r>
              <a:rPr lang="es-MX"/>
              <a:t>Telesecundarias Morelos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pPr>
              <a:defRPr/>
            </a:pPr>
            <a:fld id="{692BFBF1-D6A0-45D4-BBFA-6A8326B92DA9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75C1012-3AB5-0F4F-9493-45791BCFF793}" type="datetime1">
              <a:rPr lang="es-MX" smtClean="0"/>
              <a:pPr>
                <a:defRPr/>
              </a:pPr>
              <a:t>06/08/2016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s-MX"/>
              <a:t>Telesecundarias Morelos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B9E30B8-785B-45A4-BC28-C6CEE10B3156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DBD5C45-9786-DA43-B8F2-0AA2D89D4823}" type="datetime1">
              <a:rPr lang="es-MX" smtClean="0"/>
              <a:pPr>
                <a:defRPr/>
              </a:pPr>
              <a:t>06/08/2016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s-MX"/>
              <a:t>Telesecundarias Morelos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76299E73-EA96-4443-B7D6-CBA808475D8E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64095D9-FD4D-2244-B8AA-22E23CDF10CF}" type="datetime1">
              <a:rPr lang="es-MX" smtClean="0"/>
              <a:pPr>
                <a:defRPr/>
              </a:pPr>
              <a:t>06/08/2016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s-MX"/>
              <a:t>Telesecundarias Morelos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FC19835-3AB0-41A4-AA2E-A2EE12B08327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6079FBC1-1DF7-AB4D-AD72-C8A3FCBEBBB9}" type="datetime1">
              <a:rPr lang="es-MX" smtClean="0"/>
              <a:pPr>
                <a:defRPr/>
              </a:pPr>
              <a:t>06/08/2016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s-MX"/>
              <a:t>Telesecundarias Morelos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DD1406-9ECB-4795-A33D-099982F8A38B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hf sldNum="0" hdr="0"/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4.jpeg"/><Relationship Id="rId5" Type="http://schemas.openxmlformats.org/officeDocument/2006/relationships/image" Target="../media/image4.wmf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774865" y="2143280"/>
            <a:ext cx="7417674" cy="127382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3600" dirty="0">
                <a:solidFill>
                  <a:srgbClr val="002060"/>
                </a:solidFill>
              </a:rPr>
              <a:t> </a:t>
            </a:r>
            <a:r>
              <a:rPr lang="es-MX" dirty="0">
                <a:latin typeface="Arial Rounded MT Bold" pitchFamily="34" charset="0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endParaRPr lang="es-MX" sz="2100" dirty="0">
              <a:latin typeface="Arial Rounded MT Bold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s-MX" dirty="0">
              <a:solidFill>
                <a:schemeClr val="tx2">
                  <a:lumMod val="2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MX" dirty="0">
              <a:solidFill>
                <a:schemeClr val="tx2">
                  <a:lumMod val="2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MX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 rot="20352732">
            <a:off x="6017870" y="4867877"/>
            <a:ext cx="2754780" cy="36512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8 de agosto 2016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Cuernavaca, Morelos</a:t>
            </a:r>
          </a:p>
        </p:txBody>
      </p:sp>
      <p:pic>
        <p:nvPicPr>
          <p:cNvPr id="9" name="Picture 2" descr="Logo IEB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50"/>
            <a:ext cx="3888432" cy="82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4 Marcador de pie de página"/>
          <p:cNvSpPr txBox="1">
            <a:spLocks/>
          </p:cNvSpPr>
          <p:nvPr/>
        </p:nvSpPr>
        <p:spPr>
          <a:xfrm rot="4321712">
            <a:off x="6378809" y="4199307"/>
            <a:ext cx="3399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092" y="5877272"/>
            <a:ext cx="1556908" cy="777630"/>
          </a:xfrm>
          <a:prstGeom prst="rect">
            <a:avLst/>
          </a:prstGeom>
        </p:spPr>
      </p:pic>
      <p:pic>
        <p:nvPicPr>
          <p:cNvPr id="11" name="Picture 12" descr="ple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" y="6524625"/>
            <a:ext cx="91249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uadro de texto 2"/>
          <p:cNvSpPr txBox="1">
            <a:spLocks noChangeArrowheads="1"/>
          </p:cNvSpPr>
          <p:nvPr/>
        </p:nvSpPr>
        <p:spPr bwMode="auto">
          <a:xfrm>
            <a:off x="3482485" y="6460490"/>
            <a:ext cx="2646086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www.iebem.edu.mx</a:t>
            </a: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0225280">
            <a:off x="3866007" y="350735"/>
            <a:ext cx="5065239" cy="3005439"/>
          </a:xfrm>
        </p:spPr>
        <p:txBody>
          <a:bodyPr>
            <a:noAutofit/>
          </a:bodyPr>
          <a:lstStyle/>
          <a:p>
            <a:pPr algn="ctr"/>
            <a:br>
              <a:rPr lang="es-MX" sz="3000" b="1" dirty="0"/>
            </a:br>
            <a:br>
              <a:rPr lang="es-MX" sz="3000" b="1" dirty="0"/>
            </a:br>
            <a:br>
              <a:rPr lang="es-MX" sz="3000" b="1" dirty="0"/>
            </a:br>
            <a:r>
              <a:rPr lang="es-MX" sz="3000" b="1" dirty="0"/>
              <a:t>BIENVENIDOS SUPERVISORES</a:t>
            </a:r>
            <a:br>
              <a:rPr lang="es-MX" sz="3000" b="1" dirty="0"/>
            </a:br>
            <a:r>
              <a:rPr lang="es-MX" sz="3000" b="1" dirty="0"/>
              <a:t>CICLO ESCOLAR</a:t>
            </a:r>
            <a:br>
              <a:rPr lang="es-MX" sz="3000" b="1" dirty="0"/>
            </a:br>
            <a:r>
              <a:rPr lang="es-MX" sz="3000" b="1" dirty="0"/>
              <a:t>  2016- 2017</a:t>
            </a:r>
            <a:br>
              <a:rPr lang="es-MX" sz="3000" b="1" dirty="0"/>
            </a:br>
            <a:endParaRPr lang="es-MX" sz="30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/>
          <a:srcRect l="4719" t="15184" r="71688" b="30290"/>
          <a:stretch/>
        </p:blipFill>
        <p:spPr>
          <a:xfrm>
            <a:off x="198955" y="3608633"/>
            <a:ext cx="2159560" cy="280743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7"/>
          <a:srcRect l="4461" t="13845" r="72636" b="30633"/>
          <a:stretch/>
        </p:blipFill>
        <p:spPr>
          <a:xfrm rot="19267353">
            <a:off x="3255428" y="3181417"/>
            <a:ext cx="2148190" cy="29293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8"/>
          <a:srcRect l="4070" t="15613" r="72845" b="31376"/>
          <a:stretch/>
        </p:blipFill>
        <p:spPr>
          <a:xfrm rot="2303339">
            <a:off x="1296239" y="1398046"/>
            <a:ext cx="2046343" cy="264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4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ogo IEB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966" y="161752"/>
            <a:ext cx="3888432" cy="82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092" y="5877272"/>
            <a:ext cx="1556908" cy="777630"/>
          </a:xfrm>
          <a:prstGeom prst="rect">
            <a:avLst/>
          </a:prstGeom>
        </p:spPr>
      </p:pic>
      <p:pic>
        <p:nvPicPr>
          <p:cNvPr id="9" name="Picture 12" descr="ple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" y="6524625"/>
            <a:ext cx="91249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uadro de texto 2"/>
          <p:cNvSpPr txBox="1">
            <a:spLocks noChangeArrowheads="1"/>
          </p:cNvSpPr>
          <p:nvPr/>
        </p:nvSpPr>
        <p:spPr bwMode="auto">
          <a:xfrm>
            <a:off x="3482485" y="6460490"/>
            <a:ext cx="2646086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www.iebem.edu.mx</a:t>
            </a: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681292" y="945950"/>
            <a:ext cx="6428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SEGUNDA   SESIÓN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07505" y="1628800"/>
            <a:ext cx="8928992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b="1" kern="0" dirty="0">
                <a:solidFill>
                  <a:sysClr val="windowText" lastClr="000000"/>
                </a:solidFill>
              </a:rPr>
              <a:t>PR</a:t>
            </a: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DUCTOS</a:t>
            </a: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r>
              <a:rPr lang="es-MX" sz="2400" dirty="0"/>
              <a:t>• </a:t>
            </a:r>
            <a:r>
              <a:rPr lang="es-MX" sz="2800" dirty="0"/>
              <a:t>Cuadro con aspectos por incorporar a la práctica docente con base en los principios pedagógicos de la </a:t>
            </a:r>
            <a:r>
              <a:rPr lang="es-MX" sz="2800" i="1" dirty="0"/>
              <a:t>Propuesta Curricular de la Educación Obligatoria 2016</a:t>
            </a:r>
            <a:r>
              <a:rPr lang="es-MX" sz="2800" dirty="0"/>
              <a:t>.</a:t>
            </a:r>
          </a:p>
          <a:p>
            <a:r>
              <a:rPr lang="es-MX" sz="2800" dirty="0"/>
              <a:t>• Esquema “Ambientes de aprendizaje”.</a:t>
            </a:r>
          </a:p>
          <a:p>
            <a:r>
              <a:rPr lang="es-MX" sz="2800" dirty="0"/>
              <a:t>• Cuadro de fortalezas y retos para favorecer ambientes de aprendizaje en la escuela y el aula.</a:t>
            </a:r>
          </a:p>
          <a:p>
            <a:r>
              <a:rPr lang="es-MX" sz="2800" dirty="0"/>
              <a:t>• Ideas clave para la selección de contenidos prioritarios.</a:t>
            </a:r>
          </a:p>
          <a:p>
            <a:r>
              <a:rPr lang="es-MX" sz="2800" dirty="0"/>
              <a:t>• Planteamientos del colectivo para enriquecer los parámetros que organizan el currículo de educación obligatoria</a:t>
            </a:r>
            <a:endParaRPr kumimoji="0" lang="es-MX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•</a:t>
            </a:r>
          </a:p>
        </p:txBody>
      </p:sp>
    </p:spTree>
    <p:extLst>
      <p:ext uri="{BB962C8B-B14F-4D97-AF65-F5344CB8AC3E}">
        <p14:creationId xmlns:p14="http://schemas.microsoft.com/office/powerpoint/2010/main" val="154918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ogo IEB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966" y="161752"/>
            <a:ext cx="3888432" cy="82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092" y="5877272"/>
            <a:ext cx="1556908" cy="777630"/>
          </a:xfrm>
          <a:prstGeom prst="rect">
            <a:avLst/>
          </a:prstGeom>
        </p:spPr>
      </p:pic>
      <p:pic>
        <p:nvPicPr>
          <p:cNvPr id="9" name="Picture 12" descr="ple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" y="6524625"/>
            <a:ext cx="91249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uadro de texto 2"/>
          <p:cNvSpPr txBox="1">
            <a:spLocks noChangeArrowheads="1"/>
          </p:cNvSpPr>
          <p:nvPr/>
        </p:nvSpPr>
        <p:spPr bwMode="auto">
          <a:xfrm>
            <a:off x="3482485" y="6460490"/>
            <a:ext cx="2646086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www.iebem.edu.mx</a:t>
            </a: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681292" y="945950"/>
            <a:ext cx="6428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i="1" kern="0" dirty="0">
                <a:solidFill>
                  <a:srgbClr val="000099"/>
                </a:solidFill>
              </a:rPr>
              <a:t> ACTIVIDADES</a:t>
            </a:r>
            <a:endParaRPr kumimoji="0" lang="es-MX" sz="2400" b="1" i="1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57966" y="1407615"/>
            <a:ext cx="8606522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b="1" kern="0" dirty="0">
                <a:solidFill>
                  <a:sysClr val="windowText" lastClr="000000"/>
                </a:solidFill>
              </a:rPr>
              <a:t>Realizar las actividades  20 y 21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000" b="1" kern="0" dirty="0">
              <a:solidFill>
                <a:sysClr val="windowText" lastClr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kern="0" dirty="0">
                <a:solidFill>
                  <a:sysClr val="windowText" lastClr="000000"/>
                </a:solidFill>
              </a:rPr>
              <a:t>   Integración de 5 equipos. pág. 43 a la 50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b="1" kern="0" dirty="0">
                <a:solidFill>
                  <a:sysClr val="windowText" lastClr="000000"/>
                </a:solidFill>
              </a:rPr>
              <a:t>Cada equipo  analizará  3 principios pedagógicos.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b="1" kern="0" dirty="0">
                <a:solidFill>
                  <a:sysClr val="windowText" lastClr="000000"/>
                </a:solidFill>
              </a:rPr>
              <a:t>Equipo 1 .- Del 1 al 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kern="0" dirty="0">
                <a:solidFill>
                  <a:sysClr val="windowText" lastClr="000000"/>
                </a:solidFill>
              </a:rPr>
              <a:t>Equipo 2 .- Del 4 al 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kern="0" dirty="0">
                <a:solidFill>
                  <a:sysClr val="windowText" lastClr="000000"/>
                </a:solidFill>
              </a:rPr>
              <a:t>Equipo 3 .- Del 7 al 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kern="0" dirty="0">
                <a:solidFill>
                  <a:sysClr val="windowText" lastClr="000000"/>
                </a:solidFill>
              </a:rPr>
              <a:t>Equipo 4 .- Del 10 al 12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kern="0" dirty="0">
                <a:solidFill>
                  <a:sysClr val="windowText" lastClr="000000"/>
                </a:solidFill>
              </a:rPr>
              <a:t>Equipo 5 .- Del 13 y 14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b="1" kern="0" dirty="0">
              <a:solidFill>
                <a:sysClr val="windowText" lastClr="000000"/>
              </a:solidFill>
            </a:endParaRPr>
          </a:p>
          <a:p>
            <a:r>
              <a:rPr lang="es-MX" dirty="0"/>
              <a:t>¿</a:t>
            </a:r>
            <a:r>
              <a:rPr lang="es-MX" sz="2400" b="1" dirty="0"/>
              <a:t>Qué principios pedagógicos de la </a:t>
            </a:r>
            <a:r>
              <a:rPr lang="es-MX" sz="2400" b="1" i="1" dirty="0"/>
              <a:t>Propuesta Curricular 2016 se </a:t>
            </a:r>
            <a:r>
              <a:rPr lang="es-MX" sz="2400" b="1" dirty="0"/>
              <a:t>aplican de manera consistente en nuestras escuelas?</a:t>
            </a:r>
          </a:p>
          <a:p>
            <a:r>
              <a:rPr lang="es-MX" sz="2400" b="1" dirty="0"/>
              <a:t>▶ ¿Cuáles tendremos que incorporar a la práctica docente en este ciclo escolar para mejorar el aprendizaje de los alumnos?</a:t>
            </a:r>
            <a:endParaRPr lang="es-MX" sz="2400" b="1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400" b="1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b="1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b="1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b="1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b="1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5749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ogo IEB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966" y="161752"/>
            <a:ext cx="3888432" cy="82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092" y="5877272"/>
            <a:ext cx="1556908" cy="777630"/>
          </a:xfrm>
          <a:prstGeom prst="rect">
            <a:avLst/>
          </a:prstGeom>
        </p:spPr>
      </p:pic>
      <p:pic>
        <p:nvPicPr>
          <p:cNvPr id="9" name="Picture 12" descr="ple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" y="6524625"/>
            <a:ext cx="91249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uadro de texto 2"/>
          <p:cNvSpPr txBox="1">
            <a:spLocks noChangeArrowheads="1"/>
          </p:cNvSpPr>
          <p:nvPr/>
        </p:nvSpPr>
        <p:spPr bwMode="auto">
          <a:xfrm>
            <a:off x="3482485" y="6460490"/>
            <a:ext cx="2646086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www.iebem.edu.mx</a:t>
            </a: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11560" y="945950"/>
            <a:ext cx="8498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¡CÓMO</a:t>
            </a:r>
            <a:r>
              <a:rPr kumimoji="0" lang="es-MX" sz="2400" b="1" i="1" u="none" strike="noStrike" kern="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Y CON QUIÉN SE APRENDE? </a:t>
            </a:r>
            <a:r>
              <a:rPr lang="es-MX" sz="2400" b="1" i="1" kern="0" dirty="0">
                <a:solidFill>
                  <a:srgbClr val="000099"/>
                </a:solidFill>
              </a:rPr>
              <a:t>ACTIVIDADES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57966" y="1407615"/>
            <a:ext cx="8606522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Realizar las actividades  </a:t>
            </a:r>
            <a:r>
              <a:rPr lang="es-MX" sz="2400" b="1" kern="0" dirty="0">
                <a:solidFill>
                  <a:sysClr val="windowText" lastClr="000000"/>
                </a:solidFill>
              </a:rPr>
              <a:t>27, 28,29,30 individualmente leer “Ambientes de aprendizaje. Pág. 51, 52</a:t>
            </a:r>
          </a:p>
          <a:p>
            <a:r>
              <a:rPr lang="es-MX" sz="2400" b="1" kern="0" dirty="0">
                <a:solidFill>
                  <a:sysClr val="windowText" lastClr="000000"/>
                </a:solidFill>
              </a:rPr>
              <a:t> </a:t>
            </a:r>
            <a:r>
              <a:rPr lang="es-MX" b="1" kern="0" dirty="0">
                <a:solidFill>
                  <a:sysClr val="windowText" lastClr="000000"/>
                </a:solidFill>
              </a:rPr>
              <a:t>Comentar en plenaria</a:t>
            </a:r>
          </a:p>
          <a:p>
            <a:endParaRPr lang="es-MX" b="1" kern="0" dirty="0">
              <a:solidFill>
                <a:sysClr val="windowText" lastClr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dirty="0"/>
              <a:t> </a:t>
            </a:r>
            <a:r>
              <a:rPr lang="es-MX" sz="2400" dirty="0"/>
              <a:t>¿Qué implicaciones tiene para el docente generar ambientes que propicien el aprendizaje  en su aula y escuela?</a:t>
            </a:r>
          </a:p>
          <a:p>
            <a:r>
              <a:rPr lang="es-MX" sz="2400" dirty="0"/>
              <a:t>▶ ¿Qué acciones practican de manera consistente en su escuela para generar ambientes que propicien el aprendizaje?</a:t>
            </a:r>
          </a:p>
          <a:p>
            <a:r>
              <a:rPr lang="es-MX" sz="2400" dirty="0"/>
              <a:t>▶ ¿Qué nos falta para que nuestra escuela genere ambientes más propicios para el aprendizaje?</a:t>
            </a:r>
          </a:p>
          <a:p>
            <a:r>
              <a:rPr lang="es-MX" sz="2400" dirty="0"/>
              <a:t>Trabajar la actividad 32</a:t>
            </a:r>
          </a:p>
          <a:p>
            <a:endParaRPr lang="es-MX" sz="2400" dirty="0"/>
          </a:p>
          <a:p>
            <a:r>
              <a:rPr lang="es-MX" sz="2400" b="1" kern="0" dirty="0">
                <a:solidFill>
                  <a:sysClr val="windowText" lastClr="000000"/>
                </a:solidFill>
              </a:rPr>
              <a:t> </a:t>
            </a:r>
            <a:endParaRPr kumimoji="0" lang="es-MX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¿</a:t>
            </a:r>
            <a:endParaRPr kumimoji="0" lang="es-MX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4792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ogo IEB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966" y="161752"/>
            <a:ext cx="3888432" cy="82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092" y="5877272"/>
            <a:ext cx="1556908" cy="777630"/>
          </a:xfrm>
          <a:prstGeom prst="rect">
            <a:avLst/>
          </a:prstGeom>
        </p:spPr>
      </p:pic>
      <p:pic>
        <p:nvPicPr>
          <p:cNvPr id="9" name="Picture 12" descr="ple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" y="6524625"/>
            <a:ext cx="91249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uadro de texto 2"/>
          <p:cNvSpPr txBox="1">
            <a:spLocks noChangeArrowheads="1"/>
          </p:cNvSpPr>
          <p:nvPr/>
        </p:nvSpPr>
        <p:spPr bwMode="auto">
          <a:xfrm>
            <a:off x="3482485" y="6460490"/>
            <a:ext cx="2646086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www.iebem.edu.mx</a:t>
            </a: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681292" y="945950"/>
            <a:ext cx="6428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ACTIVIDADES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57966" y="1407615"/>
            <a:ext cx="860652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</a:t>
            </a:r>
            <a:r>
              <a:rPr kumimoji="0" lang="es-MX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plenaria comentar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lang="es-MX" sz="2800" dirty="0"/>
              <a:t>Qué relación encuentran entre estas fortalezas y retos con el trabajo que han venido desarrollando en CTE?</a:t>
            </a:r>
          </a:p>
          <a:p>
            <a:endParaRPr lang="es-MX" sz="2800" dirty="0"/>
          </a:p>
          <a:p>
            <a:r>
              <a:rPr lang="es-MX" sz="2800" dirty="0"/>
              <a:t>▶ ¿Cómo incorporar esta información en la planeación que realizarán de la Ruta de Mejora Escolar?</a:t>
            </a:r>
            <a:endParaRPr kumimoji="0" lang="es-MX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¿</a:t>
            </a:r>
            <a:endParaRPr kumimoji="0" lang="es-MX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5790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ogo IEB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966" y="161752"/>
            <a:ext cx="3888432" cy="82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092" y="5877272"/>
            <a:ext cx="1556908" cy="777630"/>
          </a:xfrm>
          <a:prstGeom prst="rect">
            <a:avLst/>
          </a:prstGeom>
        </p:spPr>
      </p:pic>
      <p:pic>
        <p:nvPicPr>
          <p:cNvPr id="9" name="Picture 12" descr="ple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" y="6524625"/>
            <a:ext cx="91249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uadro de texto 2"/>
          <p:cNvSpPr txBox="1">
            <a:spLocks noChangeArrowheads="1"/>
          </p:cNvSpPr>
          <p:nvPr/>
        </p:nvSpPr>
        <p:spPr bwMode="auto">
          <a:xfrm>
            <a:off x="3482485" y="6460490"/>
            <a:ext cx="2646086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www.iebem.edu.mx</a:t>
            </a: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681292" y="945950"/>
            <a:ext cx="6428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ACTIVIDADES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57966" y="1407615"/>
            <a:ext cx="8606522" cy="9294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kern="0" dirty="0">
                <a:solidFill>
                  <a:sysClr val="windowText" lastClr="000000"/>
                </a:solidFill>
              </a:rPr>
              <a:t>En binas lean</a:t>
            </a:r>
            <a:r>
              <a:rPr lang="es-MX" sz="2800" dirty="0"/>
              <a:t> el texto “¿Qué se aprende?| Los contenidos” en la </a:t>
            </a:r>
            <a:r>
              <a:rPr lang="es-MX" sz="2800" i="1" dirty="0"/>
              <a:t>Propuesta Curricular para la Educación Obligatoria 2016 </a:t>
            </a:r>
            <a:r>
              <a:rPr lang="es-MX" sz="2800" dirty="0"/>
              <a:t>y subrayen las ideas centrales de los criterios que se aplicaron en la identificación de contenidos prioritarios.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s-MX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Video “</a:t>
            </a:r>
            <a:r>
              <a:rPr lang="es-MX" sz="2800" kern="0" dirty="0">
                <a:solidFill>
                  <a:sysClr val="windowText" lastClr="000000"/>
                </a:solidFill>
              </a:rPr>
              <a:t>P</a:t>
            </a:r>
            <a:r>
              <a:rPr kumimoji="0" lang="es-MX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ropuesta</a:t>
            </a:r>
            <a:r>
              <a:rPr kumimoji="0" lang="es-MX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curricular”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kumimoji="0" lang="es-MX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/>
              <a:t>¿Cuáles son los ejes de la nueva propuesta curricular?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/>
              <a:t> ¿Qué agrupa cada uno de estos ejes?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/>
              <a:t>Contrástenlas con los contenidos del currículo  vigente</a:t>
            </a:r>
          </a:p>
          <a:p>
            <a:endParaRPr kumimoji="0" lang="es-MX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¿</a:t>
            </a:r>
            <a:endParaRPr kumimoji="0" lang="es-MX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076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774865" y="2143280"/>
            <a:ext cx="7417674" cy="127382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3600" dirty="0">
                <a:solidFill>
                  <a:srgbClr val="002060"/>
                </a:solidFill>
              </a:rPr>
              <a:t> </a:t>
            </a:r>
            <a:r>
              <a:rPr lang="es-MX" dirty="0">
                <a:latin typeface="Arial Rounded MT Bold" pitchFamily="34" charset="0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endParaRPr lang="es-MX" sz="2100" dirty="0">
              <a:latin typeface="Arial Rounded MT Bold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s-MX" dirty="0">
              <a:solidFill>
                <a:schemeClr val="tx2">
                  <a:lumMod val="2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MX" dirty="0">
              <a:solidFill>
                <a:schemeClr val="tx2">
                  <a:lumMod val="2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MX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 rot="20352732">
            <a:off x="6017870" y="4867877"/>
            <a:ext cx="2754780" cy="365125"/>
          </a:xfrm>
        </p:spPr>
        <p:txBody>
          <a:bodyPr/>
          <a:lstStyle/>
          <a:p>
            <a:pPr>
              <a:defRPr/>
            </a:pPr>
            <a:r>
              <a:rPr lang="es-MX" b="1" dirty="0">
                <a:solidFill>
                  <a:srgbClr val="FF0000"/>
                </a:solidFill>
              </a:rPr>
              <a:t> 8 de agosto 2016</a:t>
            </a:r>
          </a:p>
          <a:p>
            <a:pPr>
              <a:defRPr/>
            </a:pPr>
            <a:r>
              <a:rPr lang="es-MX" b="1" dirty="0">
                <a:solidFill>
                  <a:srgbClr val="FF0000"/>
                </a:solidFill>
              </a:rPr>
              <a:t>Cuernavaca, Morelos</a:t>
            </a:r>
          </a:p>
        </p:txBody>
      </p:sp>
      <p:pic>
        <p:nvPicPr>
          <p:cNvPr id="9" name="Picture 2" descr="Logo IEB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50"/>
            <a:ext cx="3888432" cy="82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4 Marcador de pie de página"/>
          <p:cNvSpPr txBox="1">
            <a:spLocks/>
          </p:cNvSpPr>
          <p:nvPr/>
        </p:nvSpPr>
        <p:spPr>
          <a:xfrm rot="4321712">
            <a:off x="6378809" y="4199307"/>
            <a:ext cx="3399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092" y="5877272"/>
            <a:ext cx="1556908" cy="777630"/>
          </a:xfrm>
          <a:prstGeom prst="rect">
            <a:avLst/>
          </a:prstGeom>
        </p:spPr>
      </p:pic>
      <p:pic>
        <p:nvPicPr>
          <p:cNvPr id="11" name="Picture 12" descr="ple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" y="6524625"/>
            <a:ext cx="91249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uadro de texto 2"/>
          <p:cNvSpPr txBox="1">
            <a:spLocks noChangeArrowheads="1"/>
          </p:cNvSpPr>
          <p:nvPr/>
        </p:nvSpPr>
        <p:spPr bwMode="auto">
          <a:xfrm>
            <a:off x="3482485" y="6460490"/>
            <a:ext cx="2646086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MX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www.iebem.edu.mx</a:t>
            </a:r>
            <a:endParaRPr kumimoji="0" 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0225280">
            <a:off x="3727538" y="-332550"/>
            <a:ext cx="5065239" cy="3716785"/>
          </a:xfrm>
        </p:spPr>
        <p:txBody>
          <a:bodyPr>
            <a:noAutofit/>
          </a:bodyPr>
          <a:lstStyle/>
          <a:p>
            <a:r>
              <a:rPr lang="es-MX" sz="3000" b="1" dirty="0"/>
              <a:t>Organización del Consejo Técnico Escolar, </a:t>
            </a:r>
            <a:br>
              <a:rPr lang="es-MX" sz="3000" b="1" dirty="0"/>
            </a:br>
            <a:r>
              <a:rPr lang="es-MX" sz="3000" b="1" dirty="0"/>
              <a:t>Fase intensiva 2016- 2017</a:t>
            </a:r>
            <a:br>
              <a:rPr lang="es-MX" sz="3000" b="1" dirty="0"/>
            </a:br>
            <a:endParaRPr lang="es-MX" sz="30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/>
          <a:srcRect l="4719" t="15184" r="71688" b="30290"/>
          <a:stretch/>
        </p:blipFill>
        <p:spPr>
          <a:xfrm>
            <a:off x="198955" y="3608633"/>
            <a:ext cx="2159560" cy="280743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7"/>
          <a:srcRect l="4461" t="13845" r="72636" b="30633"/>
          <a:stretch/>
        </p:blipFill>
        <p:spPr>
          <a:xfrm rot="19267353">
            <a:off x="3255428" y="3181417"/>
            <a:ext cx="2148190" cy="29293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8"/>
          <a:srcRect l="4070" t="15613" r="72845" b="31376"/>
          <a:stretch/>
        </p:blipFill>
        <p:spPr>
          <a:xfrm rot="2303339">
            <a:off x="1296239" y="1398046"/>
            <a:ext cx="2046343" cy="26431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08316">
            <a:off x="-1165051" y="1792865"/>
            <a:ext cx="5924094" cy="3718535"/>
          </a:xfrm>
          <a:prstGeom prst="rect">
            <a:avLst/>
          </a:prstGeom>
          <a:noFill/>
        </p:spPr>
      </p:pic>
      <p:pic>
        <p:nvPicPr>
          <p:cNvPr id="7" name="Picture 2" descr="Logo IEB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966" y="161752"/>
            <a:ext cx="3888432" cy="82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092" y="5877272"/>
            <a:ext cx="1556908" cy="777630"/>
          </a:xfrm>
          <a:prstGeom prst="rect">
            <a:avLst/>
          </a:prstGeom>
        </p:spPr>
      </p:pic>
      <p:pic>
        <p:nvPicPr>
          <p:cNvPr id="9" name="Picture 12" descr="ple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" y="6524625"/>
            <a:ext cx="91249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uadro de texto 2"/>
          <p:cNvSpPr txBox="1">
            <a:spLocks noChangeArrowheads="1"/>
          </p:cNvSpPr>
          <p:nvPr/>
        </p:nvSpPr>
        <p:spPr bwMode="auto">
          <a:xfrm>
            <a:off x="3482485" y="6460490"/>
            <a:ext cx="2646086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www.iebem.edu.mx</a:t>
            </a: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 rot="16934930">
            <a:off x="-245579" y="2881903"/>
            <a:ext cx="366501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000" b="1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</a:rPr>
              <a:t>Organización de la actividad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2627784" y="1436183"/>
            <a:ext cx="73448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1.- Bienvenida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2.- Agenda de trabajo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2.- Presentación Introducción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3.-.- Revisemos nuestra guía fase intensiva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b="1" kern="0" dirty="0">
                <a:solidFill>
                  <a:srgbClr val="FF0000"/>
                </a:solidFill>
              </a:rPr>
              <a:t>4</a:t>
            </a: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..- 1º. sesión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                                      </a:t>
            </a:r>
            <a:endParaRPr kumimoji="0" lang="es-MX" sz="20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b="1" kern="0" dirty="0">
                <a:solidFill>
                  <a:srgbClr val="FF0000"/>
                </a:solidFill>
              </a:rPr>
              <a:t>5</a:t>
            </a: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-2º. Sesión</a:t>
            </a:r>
            <a:endParaRPr kumimoji="0" lang="es-MX" sz="20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b="1" i="1" kern="0" dirty="0">
                <a:solidFill>
                  <a:srgbClr val="FF0000"/>
                </a:solidFill>
              </a:rPr>
              <a:t>6</a:t>
            </a:r>
            <a:r>
              <a:rPr kumimoji="0" lang="es-MX" sz="2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- </a:t>
            </a: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3º.  y 4º. Sesiones (comentar)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b="1" kern="0" dirty="0">
                <a:solidFill>
                  <a:srgbClr val="FF0000"/>
                </a:solidFill>
              </a:rPr>
              <a:t>7</a:t>
            </a: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.- Cronograma ciclo escolar 2016-17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8.- Asuntos generales.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681292" y="945950"/>
            <a:ext cx="6428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“Consejos Técnicos Escolares”</a:t>
            </a:r>
          </a:p>
        </p:txBody>
      </p:sp>
    </p:spTree>
    <p:extLst>
      <p:ext uri="{BB962C8B-B14F-4D97-AF65-F5344CB8AC3E}">
        <p14:creationId xmlns:p14="http://schemas.microsoft.com/office/powerpoint/2010/main" val="317976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/>
          <a:srcRect l="4211" t="16920" r="71224" b="29195"/>
          <a:stretch/>
        </p:blipFill>
        <p:spPr>
          <a:xfrm rot="2559426">
            <a:off x="1542208" y="3056444"/>
            <a:ext cx="2460669" cy="3036144"/>
          </a:xfrm>
          <a:prstGeom prst="rect">
            <a:avLst/>
          </a:prstGeom>
        </p:spPr>
      </p:pic>
      <p:pic>
        <p:nvPicPr>
          <p:cNvPr id="14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892" y="999257"/>
            <a:ext cx="5327729" cy="2774847"/>
          </a:xfrm>
          <a:prstGeom prst="rect">
            <a:avLst/>
          </a:prstGeom>
        </p:spPr>
      </p:pic>
      <p:pic>
        <p:nvPicPr>
          <p:cNvPr id="7" name="Picture 2" descr="Logo IEB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50"/>
            <a:ext cx="3888432" cy="82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092" y="5877272"/>
            <a:ext cx="1556908" cy="777630"/>
          </a:xfrm>
          <a:prstGeom prst="rect">
            <a:avLst/>
          </a:prstGeom>
        </p:spPr>
      </p:pic>
      <p:pic>
        <p:nvPicPr>
          <p:cNvPr id="9" name="Picture 12" descr="plec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" y="6524625"/>
            <a:ext cx="91249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uadro de texto 2"/>
          <p:cNvSpPr txBox="1">
            <a:spLocks noChangeArrowheads="1"/>
          </p:cNvSpPr>
          <p:nvPr/>
        </p:nvSpPr>
        <p:spPr bwMode="auto">
          <a:xfrm>
            <a:off x="3482485" y="6460490"/>
            <a:ext cx="2646086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MX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www.iebem.edu.mx</a:t>
            </a:r>
            <a:endParaRPr kumimoji="0" 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581525" y="1522688"/>
            <a:ext cx="43924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i="1" dirty="0">
                <a:solidFill>
                  <a:srgbClr val="FFFF00"/>
                </a:solidFill>
              </a:rPr>
              <a:t>Revisemos nuestra guía…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2998213" y="1061023"/>
            <a:ext cx="6428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i="1" dirty="0">
                <a:solidFill>
                  <a:srgbClr val="000099"/>
                </a:solidFill>
              </a:rPr>
              <a:t>“Consejo Técnicos Escolares”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7"/>
          <a:srcRect l="4719" t="15184" r="71688" b="30290"/>
          <a:stretch/>
        </p:blipFill>
        <p:spPr>
          <a:xfrm>
            <a:off x="130168" y="1063641"/>
            <a:ext cx="2446704" cy="318071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8"/>
          <a:srcRect l="4461" t="13845" r="72636" b="30633"/>
          <a:stretch/>
        </p:blipFill>
        <p:spPr>
          <a:xfrm rot="19267353">
            <a:off x="4544806" y="3181417"/>
            <a:ext cx="2148190" cy="29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8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23728" y="5157192"/>
            <a:ext cx="7417674" cy="127382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3600" dirty="0">
                <a:solidFill>
                  <a:srgbClr val="002060"/>
                </a:solidFill>
              </a:rPr>
              <a:t> </a:t>
            </a:r>
            <a:r>
              <a:rPr lang="es-MX" dirty="0">
                <a:latin typeface="Arial Rounded MT Bold" pitchFamily="34" charset="0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endParaRPr lang="es-MX" sz="2100" dirty="0">
              <a:latin typeface="Arial Rounded MT Bold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s-MX" dirty="0">
              <a:solidFill>
                <a:schemeClr val="tx2">
                  <a:lumMod val="2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MX" dirty="0">
              <a:solidFill>
                <a:schemeClr val="tx2">
                  <a:lumMod val="2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MX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9" name="Picture 2" descr="Logo IEB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50"/>
            <a:ext cx="3888432" cy="82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4 Marcador de pie de página"/>
          <p:cNvSpPr txBox="1">
            <a:spLocks/>
          </p:cNvSpPr>
          <p:nvPr/>
        </p:nvSpPr>
        <p:spPr>
          <a:xfrm rot="4321712">
            <a:off x="6401661" y="4242198"/>
            <a:ext cx="3399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7" y="6067868"/>
            <a:ext cx="928148" cy="463583"/>
          </a:xfrm>
          <a:prstGeom prst="rect">
            <a:avLst/>
          </a:prstGeom>
        </p:spPr>
      </p:pic>
      <p:pic>
        <p:nvPicPr>
          <p:cNvPr id="11" name="Picture 12" descr="ple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" y="6524625"/>
            <a:ext cx="91249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uadro de texto 2"/>
          <p:cNvSpPr txBox="1">
            <a:spLocks noChangeArrowheads="1"/>
          </p:cNvSpPr>
          <p:nvPr/>
        </p:nvSpPr>
        <p:spPr bwMode="auto">
          <a:xfrm>
            <a:off x="3482485" y="6460490"/>
            <a:ext cx="2646086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www.iebem.edu.mx</a:t>
            </a: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265483" y="1285315"/>
            <a:ext cx="183200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Organización</a:t>
            </a:r>
          </a:p>
        </p:txBody>
      </p:sp>
      <p:sp>
        <p:nvSpPr>
          <p:cNvPr id="8" name="Flecha doblada 7"/>
          <p:cNvSpPr/>
          <p:nvPr/>
        </p:nvSpPr>
        <p:spPr>
          <a:xfrm>
            <a:off x="1818538" y="1361600"/>
            <a:ext cx="466576" cy="1144972"/>
          </a:xfrm>
          <a:prstGeom prst="bentArrow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7" name="Flecha derecha 16"/>
          <p:cNvSpPr/>
          <p:nvPr/>
        </p:nvSpPr>
        <p:spPr>
          <a:xfrm>
            <a:off x="2666728" y="2131536"/>
            <a:ext cx="417730" cy="284236"/>
          </a:xfrm>
          <a:prstGeom prst="rightArrow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7596336" y="1759045"/>
            <a:ext cx="1504120" cy="923330"/>
          </a:xfrm>
          <a:prstGeom prst="rect">
            <a:avLst/>
          </a:prstGeom>
          <a:noFill/>
          <a:ln>
            <a:solidFill>
              <a:schemeClr val="accent1">
                <a:shade val="50000"/>
                <a:shade val="75000"/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Propuesta</a:t>
            </a:r>
            <a:r>
              <a:rPr kumimoji="0" lang="es-MX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curricular 2016</a:t>
            </a:r>
            <a:endParaRPr kumimoji="0" lang="es-MX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873" y="2488993"/>
            <a:ext cx="1226989" cy="107850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916" y="998614"/>
            <a:ext cx="1451720" cy="1058639"/>
          </a:xfrm>
          <a:prstGeom prst="rect">
            <a:avLst/>
          </a:prstGeom>
        </p:spPr>
      </p:pic>
      <p:sp>
        <p:nvSpPr>
          <p:cNvPr id="29" name="CuadroTexto 28"/>
          <p:cNvSpPr txBox="1"/>
          <p:nvPr/>
        </p:nvSpPr>
        <p:spPr>
          <a:xfrm>
            <a:off x="3093017" y="2005366"/>
            <a:ext cx="2455741" cy="584775"/>
          </a:xfrm>
          <a:prstGeom prst="rect">
            <a:avLst/>
          </a:prstGeom>
          <a:noFill/>
          <a:ln>
            <a:solidFill>
              <a:schemeClr val="accent1">
                <a:shade val="50000"/>
                <a:shade val="75000"/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="1" kern="0" dirty="0">
                <a:solidFill>
                  <a:srgbClr val="FF0000"/>
                </a:solidFill>
              </a:rPr>
              <a:t>Primera Sesión</a:t>
            </a:r>
            <a:endParaRPr kumimoji="0" lang="es-MX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3109679" y="3037949"/>
            <a:ext cx="2414074" cy="369332"/>
          </a:xfrm>
          <a:prstGeom prst="rect">
            <a:avLst/>
          </a:prstGeom>
          <a:noFill/>
          <a:ln>
            <a:solidFill>
              <a:schemeClr val="accent1">
                <a:shade val="50000"/>
                <a:shade val="75000"/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Segunda</a:t>
            </a:r>
            <a:r>
              <a:rPr kumimoji="0" lang="es-MX" sz="1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Sesión</a:t>
            </a:r>
            <a:endParaRPr kumimoji="0" lang="es-MX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1" name="Cerrar llave 30"/>
          <p:cNvSpPr/>
          <p:nvPr/>
        </p:nvSpPr>
        <p:spPr>
          <a:xfrm>
            <a:off x="7383283" y="1759046"/>
            <a:ext cx="379920" cy="1834858"/>
          </a:xfrm>
          <a:prstGeom prst="rightBrace">
            <a:avLst/>
          </a:prstGeom>
          <a:ln w="3492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8"/>
          <a:srcRect l="4211" t="16920" r="71224" b="29195"/>
          <a:stretch/>
        </p:blipFill>
        <p:spPr>
          <a:xfrm>
            <a:off x="70853" y="2021430"/>
            <a:ext cx="1697701" cy="2094741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9"/>
          <a:srcRect l="4719" t="15184" r="71688" b="30290"/>
          <a:stretch/>
        </p:blipFill>
        <p:spPr>
          <a:xfrm>
            <a:off x="381286" y="2543875"/>
            <a:ext cx="1740408" cy="2262531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10"/>
          <a:srcRect l="4461" t="13845" r="72636" b="30633"/>
          <a:stretch/>
        </p:blipFill>
        <p:spPr>
          <a:xfrm>
            <a:off x="860797" y="2730082"/>
            <a:ext cx="1779881" cy="2427110"/>
          </a:xfrm>
          <a:prstGeom prst="rect">
            <a:avLst/>
          </a:prstGeom>
        </p:spPr>
      </p:pic>
      <p:sp>
        <p:nvSpPr>
          <p:cNvPr id="36" name="Flecha derecha 35"/>
          <p:cNvSpPr/>
          <p:nvPr/>
        </p:nvSpPr>
        <p:spPr>
          <a:xfrm>
            <a:off x="2684901" y="3148437"/>
            <a:ext cx="378675" cy="284236"/>
          </a:xfrm>
          <a:prstGeom prst="rightArrow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3109679" y="3915949"/>
            <a:ext cx="2414074" cy="369332"/>
          </a:xfrm>
          <a:prstGeom prst="rect">
            <a:avLst/>
          </a:prstGeom>
          <a:noFill/>
          <a:ln>
            <a:solidFill>
              <a:schemeClr val="accent1">
                <a:shade val="50000"/>
                <a:shade val="75000"/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Tercera  Sesión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3067764" y="4914500"/>
            <a:ext cx="2414074" cy="584775"/>
          </a:xfrm>
          <a:prstGeom prst="rect">
            <a:avLst/>
          </a:prstGeom>
          <a:noFill/>
          <a:ln>
            <a:solidFill>
              <a:schemeClr val="accent1">
                <a:shade val="50000"/>
                <a:shade val="75000"/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="1" kern="0" dirty="0">
                <a:solidFill>
                  <a:srgbClr val="FF0000"/>
                </a:solidFill>
              </a:rPr>
              <a:t>Cuarta Sesión</a:t>
            </a:r>
            <a:endParaRPr kumimoji="0" lang="es-MX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7763203" y="2817605"/>
            <a:ext cx="1337253" cy="923330"/>
          </a:xfrm>
          <a:prstGeom prst="rect">
            <a:avLst/>
          </a:prstGeom>
          <a:noFill/>
          <a:ln>
            <a:solidFill>
              <a:schemeClr val="accent1">
                <a:shade val="50000"/>
                <a:shade val="75000"/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="1" kern="0" dirty="0">
                <a:solidFill>
                  <a:srgbClr val="FF0000"/>
                </a:solidFill>
              </a:rPr>
              <a:t>Fortalezas y retos de la escuela</a:t>
            </a:r>
            <a:endParaRPr kumimoji="0" lang="es-MX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0" name="Flecha derecha 39"/>
          <p:cNvSpPr/>
          <p:nvPr/>
        </p:nvSpPr>
        <p:spPr>
          <a:xfrm>
            <a:off x="7101946" y="4124480"/>
            <a:ext cx="602524" cy="284236"/>
          </a:xfrm>
          <a:prstGeom prst="rightArrow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7763203" y="4490581"/>
            <a:ext cx="1337253" cy="923330"/>
          </a:xfrm>
          <a:prstGeom prst="rect">
            <a:avLst/>
          </a:prstGeom>
          <a:noFill/>
          <a:ln>
            <a:solidFill>
              <a:schemeClr val="accent1">
                <a:shade val="50000"/>
                <a:shade val="75000"/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="1" kern="0" dirty="0">
                <a:solidFill>
                  <a:sysClr val="windowText" lastClr="000000"/>
                </a:solidFill>
              </a:rPr>
              <a:t>Estrategia global de mejora</a:t>
            </a:r>
            <a:endParaRPr kumimoji="0" lang="es-MX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7738827" y="3684532"/>
            <a:ext cx="1337253" cy="923330"/>
          </a:xfrm>
          <a:prstGeom prst="rect">
            <a:avLst/>
          </a:prstGeom>
          <a:noFill/>
          <a:ln>
            <a:solidFill>
              <a:schemeClr val="accent1">
                <a:shade val="50000"/>
                <a:shade val="75000"/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="1" kern="0" dirty="0">
                <a:solidFill>
                  <a:sysClr val="windowText" lastClr="000000"/>
                </a:solidFill>
              </a:rPr>
              <a:t>La ruta de mejora escolar</a:t>
            </a:r>
            <a:endParaRPr kumimoji="0" lang="es-MX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677452" y="4408716"/>
            <a:ext cx="15859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kern="0" dirty="0">
                <a:solidFill>
                  <a:sysClr val="windowText" lastClr="000000"/>
                </a:solidFill>
              </a:rPr>
              <a:t>Auto evaluación diagnóstica definición de objetivos y metas</a:t>
            </a:r>
            <a:endParaRPr kumimoji="0" lang="es-MX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753" y="3487344"/>
            <a:ext cx="1438464" cy="952087"/>
          </a:xfrm>
          <a:prstGeom prst="rect">
            <a:avLst/>
          </a:prstGeom>
        </p:spPr>
      </p:pic>
      <p:sp>
        <p:nvSpPr>
          <p:cNvPr id="43" name="Flecha derecha 42"/>
          <p:cNvSpPr/>
          <p:nvPr/>
        </p:nvSpPr>
        <p:spPr>
          <a:xfrm>
            <a:off x="2697473" y="4189240"/>
            <a:ext cx="378675" cy="284236"/>
          </a:xfrm>
          <a:prstGeom prst="rightArrow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48" name="Conector recto de flecha 47"/>
          <p:cNvCxnSpPr/>
          <p:nvPr/>
        </p:nvCxnSpPr>
        <p:spPr>
          <a:xfrm>
            <a:off x="5503873" y="5466065"/>
            <a:ext cx="785815" cy="626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/>
          <p:cNvCxnSpPr/>
          <p:nvPr/>
        </p:nvCxnSpPr>
        <p:spPr>
          <a:xfrm>
            <a:off x="4629857" y="5528750"/>
            <a:ext cx="0" cy="168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16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ogo IEB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966" y="161752"/>
            <a:ext cx="3888432" cy="82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092" y="5877272"/>
            <a:ext cx="1556908" cy="777630"/>
          </a:xfrm>
          <a:prstGeom prst="rect">
            <a:avLst/>
          </a:prstGeom>
        </p:spPr>
      </p:pic>
      <p:pic>
        <p:nvPicPr>
          <p:cNvPr id="9" name="Picture 12" descr="ple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" y="6524625"/>
            <a:ext cx="91249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uadro de texto 2"/>
          <p:cNvSpPr txBox="1">
            <a:spLocks noChangeArrowheads="1"/>
          </p:cNvSpPr>
          <p:nvPr/>
        </p:nvSpPr>
        <p:spPr bwMode="auto">
          <a:xfrm>
            <a:off x="3482485" y="6460490"/>
            <a:ext cx="2646086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www.iebem.edu.mx</a:t>
            </a: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681292" y="945950"/>
            <a:ext cx="6428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i="1" kern="0" dirty="0">
                <a:solidFill>
                  <a:srgbClr val="000099"/>
                </a:solidFill>
              </a:rPr>
              <a:t>PRIMERA SESIÓN</a:t>
            </a:r>
            <a:endParaRPr kumimoji="0" lang="es-MX" sz="2400" b="1" i="1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99592" y="2204864"/>
            <a:ext cx="81369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Propósitos de la sesión:</a:t>
            </a:r>
          </a:p>
          <a:p>
            <a:endParaRPr lang="es-MX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Se aproxime al conocimiento del Modelo Educativo y la </a:t>
            </a:r>
            <a:r>
              <a:rPr lang="es-MX" sz="2400" i="1" dirty="0"/>
              <a:t>Propuesta Curricular para la Educación Obligatoria 2016, </a:t>
            </a:r>
            <a:r>
              <a:rPr lang="es-MX" sz="2400" dirty="0"/>
              <a:t>a partir de la identificación de sus características y principales planteamientos.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 Reflexione sobre las fortalezas y retos que tienen como escuela para lograr los rasgos</a:t>
            </a:r>
          </a:p>
          <a:p>
            <a:r>
              <a:rPr lang="es-MX" sz="2400" dirty="0"/>
              <a:t>    del Perfil de Egreso de la </a:t>
            </a:r>
            <a:r>
              <a:rPr lang="es-MX" sz="2400" i="1" dirty="0"/>
              <a:t>Propuesta Curricular 201</a:t>
            </a:r>
            <a:r>
              <a:rPr lang="es-MX" sz="24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3779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ogo IEB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966" y="161752"/>
            <a:ext cx="3888432" cy="82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092" y="5877272"/>
            <a:ext cx="1556908" cy="777630"/>
          </a:xfrm>
          <a:prstGeom prst="rect">
            <a:avLst/>
          </a:prstGeom>
        </p:spPr>
      </p:pic>
      <p:pic>
        <p:nvPicPr>
          <p:cNvPr id="9" name="Picture 12" descr="ple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" y="6524625"/>
            <a:ext cx="91249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uadro de texto 2"/>
          <p:cNvSpPr txBox="1">
            <a:spLocks noChangeArrowheads="1"/>
          </p:cNvSpPr>
          <p:nvPr/>
        </p:nvSpPr>
        <p:spPr bwMode="auto">
          <a:xfrm>
            <a:off x="3482485" y="6460490"/>
            <a:ext cx="2646086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www.iebem.edu.mx</a:t>
            </a: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681292" y="945950"/>
            <a:ext cx="6428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PRIMERA SESIÓN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99592" y="2204864"/>
            <a:ext cx="813690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kern="0" dirty="0">
                <a:solidFill>
                  <a:sysClr val="windowText" lastClr="000000"/>
                </a:solidFill>
              </a:rPr>
              <a:t>PRODUCTOS:</a:t>
            </a:r>
            <a:endParaRPr kumimoji="0" lang="es-MX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/>
              <a:t>Texto colectivo con el tema Educación de calidad.</a:t>
            </a:r>
          </a:p>
          <a:p>
            <a:endParaRPr lang="es-MX" sz="2800" dirty="0"/>
          </a:p>
          <a:p>
            <a:r>
              <a:rPr lang="es-MX" sz="2800" dirty="0"/>
              <a:t>•  Cuadro de fortalezas y retos de la escuela acerca del logro del Perfil de Egreso para incorporar a su práctica docente la visión actual del aprendizaje de los alumnos.</a:t>
            </a:r>
            <a:endParaRPr kumimoji="0" lang="es-MX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9272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ogo IEB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966" y="161752"/>
            <a:ext cx="3888432" cy="82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092" y="5877272"/>
            <a:ext cx="1556908" cy="777630"/>
          </a:xfrm>
          <a:prstGeom prst="rect">
            <a:avLst/>
          </a:prstGeom>
        </p:spPr>
      </p:pic>
      <p:pic>
        <p:nvPicPr>
          <p:cNvPr id="9" name="Picture 12" descr="ple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" y="6524625"/>
            <a:ext cx="91249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uadro de texto 2"/>
          <p:cNvSpPr txBox="1">
            <a:spLocks noChangeArrowheads="1"/>
          </p:cNvSpPr>
          <p:nvPr/>
        </p:nvSpPr>
        <p:spPr bwMode="auto">
          <a:xfrm>
            <a:off x="3482485" y="6460490"/>
            <a:ext cx="2646086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www.iebem.edu.mx</a:t>
            </a: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681292" y="945950"/>
            <a:ext cx="6428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i="1" kern="0" dirty="0">
                <a:solidFill>
                  <a:srgbClr val="000099"/>
                </a:solidFill>
              </a:rPr>
              <a:t> ACTIVIDADES</a:t>
            </a:r>
            <a:endParaRPr kumimoji="0" lang="es-MX" sz="2400" b="1" i="1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1520" y="1773276"/>
            <a:ext cx="878497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kern="0" dirty="0">
                <a:solidFill>
                  <a:sysClr val="windowText" lastClr="000000"/>
                </a:solidFill>
              </a:rPr>
              <a:t>- Integración de 3  equipos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400" b="1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kern="0" dirty="0">
                <a:solidFill>
                  <a:sysClr val="windowText" lastClr="000000"/>
                </a:solidFill>
              </a:rPr>
              <a:t>Equipo “A” Nueva organización curricular de la escuela </a:t>
            </a:r>
            <a:r>
              <a:rPr lang="es-MX" sz="2400" b="1" kern="0" dirty="0" err="1">
                <a:solidFill>
                  <a:sysClr val="windowText" lastClr="000000"/>
                </a:solidFill>
              </a:rPr>
              <a:t>Pág</a:t>
            </a:r>
            <a:r>
              <a:rPr lang="es-MX" sz="2400" b="1" kern="0" dirty="0">
                <a:solidFill>
                  <a:sysClr val="windowText" lastClr="000000"/>
                </a:solidFill>
              </a:rPr>
              <a:t> 33 a la 36   elaborar un texto breve, presentar </a:t>
            </a:r>
            <a:r>
              <a:rPr lang="es-MX" sz="2400" b="1" kern="0" dirty="0" err="1">
                <a:solidFill>
                  <a:sysClr val="windowText" lastClr="000000"/>
                </a:solidFill>
              </a:rPr>
              <a:t>enplenaria</a:t>
            </a:r>
            <a:endParaRPr lang="es-MX" sz="2400" b="1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kern="0" dirty="0">
                <a:solidFill>
                  <a:sysClr val="windowText" lastClr="000000"/>
                </a:solidFill>
              </a:rPr>
              <a:t>Equipo “B”¿ Para qué se aprende? Los fines </a:t>
            </a:r>
            <a:r>
              <a:rPr lang="es-MX" sz="2400" b="1" kern="0" dirty="0" err="1">
                <a:solidFill>
                  <a:sysClr val="windowText" lastClr="000000"/>
                </a:solidFill>
              </a:rPr>
              <a:t>Pág</a:t>
            </a:r>
            <a:r>
              <a:rPr lang="es-MX" sz="2400" b="1" kern="0" dirty="0">
                <a:solidFill>
                  <a:sysClr val="windowText" lastClr="000000"/>
                </a:solidFill>
              </a:rPr>
              <a:t> 36 a la 39 y video hacer un Mapa conceptual y socializar  el formato anexo, presentar en plenaria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kern="0" dirty="0">
                <a:solidFill>
                  <a:sysClr val="windowText" lastClr="000000"/>
                </a:solidFill>
              </a:rPr>
              <a:t> Equipo “C” Cómo y con quién aprenden,  la Pedagogía  de la </a:t>
            </a:r>
            <a:r>
              <a:rPr lang="es-MX" sz="2400" b="1" kern="0" dirty="0" err="1">
                <a:solidFill>
                  <a:sysClr val="windowText" lastClr="000000"/>
                </a:solidFill>
              </a:rPr>
              <a:t>Pág</a:t>
            </a:r>
            <a:r>
              <a:rPr lang="es-MX" sz="2400" b="1" kern="0" dirty="0">
                <a:solidFill>
                  <a:sysClr val="windowText" lastClr="000000"/>
                </a:solidFill>
              </a:rPr>
              <a:t> 40-42. Hacer un cuadro sinóptico y  socializar el formato, presentar en plenaria.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kern="0" dirty="0">
                <a:solidFill>
                  <a:sysClr val="windowText" lastClr="000000"/>
                </a:solidFill>
              </a:rPr>
              <a:t>Producto.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400" b="1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400" b="1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3867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ogo IEB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966" y="161752"/>
            <a:ext cx="3888432" cy="82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092" y="5877272"/>
            <a:ext cx="1556908" cy="777630"/>
          </a:xfrm>
          <a:prstGeom prst="rect">
            <a:avLst/>
          </a:prstGeom>
        </p:spPr>
      </p:pic>
      <p:pic>
        <p:nvPicPr>
          <p:cNvPr id="9" name="Picture 12" descr="ple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" y="6524625"/>
            <a:ext cx="91249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uadro de texto 2"/>
          <p:cNvSpPr txBox="1">
            <a:spLocks noChangeArrowheads="1"/>
          </p:cNvSpPr>
          <p:nvPr/>
        </p:nvSpPr>
        <p:spPr bwMode="auto">
          <a:xfrm>
            <a:off x="3482485" y="6460490"/>
            <a:ext cx="2646086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www.iebem.edu.mx</a:t>
            </a: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681292" y="945950"/>
            <a:ext cx="6428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i="1" kern="0" dirty="0">
                <a:solidFill>
                  <a:srgbClr val="000099"/>
                </a:solidFill>
              </a:rPr>
              <a:t> SEGUNDA   </a:t>
            </a:r>
            <a:r>
              <a:rPr kumimoji="0" lang="es-MX" sz="2400" b="1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SESIÓN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8900" y="1524000"/>
            <a:ext cx="8947597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Propósitos de la sesión</a:t>
            </a:r>
          </a:p>
          <a:p>
            <a:endParaRPr lang="es-MX" dirty="0"/>
          </a:p>
          <a:p>
            <a:r>
              <a:rPr lang="es-MX" sz="2400" dirty="0"/>
              <a:t>• Conozca los principios pedagógicos que sustentan la </a:t>
            </a:r>
            <a:r>
              <a:rPr lang="es-MX" sz="2400" i="1" dirty="0"/>
              <a:t>Propuesta Curricular para la Educación Obligatoria 2016 </a:t>
            </a:r>
            <a:r>
              <a:rPr lang="es-MX" sz="2400" dirty="0"/>
              <a:t>e identifique qué aspectos forman parte de las prácticas cotidianas de su escuela</a:t>
            </a:r>
          </a:p>
          <a:p>
            <a:r>
              <a:rPr lang="es-MX" sz="2400" dirty="0"/>
              <a:t>.</a:t>
            </a:r>
          </a:p>
          <a:p>
            <a:r>
              <a:rPr lang="es-MX" sz="2400" dirty="0"/>
              <a:t>• Reconozca los elementos básicos de un ambiente escolar propicio para el aprendizaje, que plantea la </a:t>
            </a:r>
            <a:r>
              <a:rPr lang="es-MX" sz="2400" i="1" dirty="0"/>
              <a:t>Propuesta Curricular para la Educación Obligatoria 2016</a:t>
            </a:r>
            <a:r>
              <a:rPr lang="es-MX" sz="2400" dirty="0"/>
              <a:t>.</a:t>
            </a:r>
          </a:p>
          <a:p>
            <a:endParaRPr lang="es-MX" sz="2400" dirty="0"/>
          </a:p>
          <a:p>
            <a:r>
              <a:rPr lang="es-MX" sz="2400" dirty="0"/>
              <a:t>• Analice los criterios aplicados en la identificación y selección de contenidos fundamentales para la construcción de la </a:t>
            </a:r>
            <a:r>
              <a:rPr lang="es-MX" sz="2400" i="1" dirty="0"/>
              <a:t>Propuesta Curricular para la Educación Obligatoria 2016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•</a:t>
            </a:r>
          </a:p>
        </p:txBody>
      </p:sp>
    </p:spTree>
    <p:extLst>
      <p:ext uri="{BB962C8B-B14F-4D97-AF65-F5344CB8AC3E}">
        <p14:creationId xmlns:p14="http://schemas.microsoft.com/office/powerpoint/2010/main" val="277948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ilter">
  <a:themeElements>
    <a:clrScheme name="Personalizado 1">
      <a:dk1>
        <a:sysClr val="windowText" lastClr="000000"/>
      </a:dk1>
      <a:lt1>
        <a:sysClr val="window" lastClr="FFFFFF"/>
      </a:lt1>
      <a:dk2>
        <a:srgbClr val="B13F9A"/>
      </a:dk2>
      <a:lt2>
        <a:srgbClr val="F8D4EE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Kilter</Template>
  <TotalTime>12223</TotalTime>
  <Words>840</Words>
  <Application>Microsoft Office PowerPoint</Application>
  <PresentationFormat>Presentación en pantalla (4:3)</PresentationFormat>
  <Paragraphs>183</Paragraphs>
  <Slides>14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Arial Rounded MT Bold</vt:lpstr>
      <vt:lpstr>Calibri</vt:lpstr>
      <vt:lpstr>Rockwell</vt:lpstr>
      <vt:lpstr>Wingdings</vt:lpstr>
      <vt:lpstr>Kilter</vt:lpstr>
      <vt:lpstr>   BIENVENIDOS SUPERVISORES CICLO ESCOLAR   2016- 2017 </vt:lpstr>
      <vt:lpstr>Organización del Consejo Técnico Escolar,  Fase intensiva 2016- 2017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Oficina</dc:creator>
  <cp:lastModifiedBy>Karla</cp:lastModifiedBy>
  <cp:revision>747</cp:revision>
  <dcterms:created xsi:type="dcterms:W3CDTF">2011-04-28T23:39:32Z</dcterms:created>
  <dcterms:modified xsi:type="dcterms:W3CDTF">2016-08-06T21:36:26Z</dcterms:modified>
</cp:coreProperties>
</file>