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9"/>
  </p:notesMasterIdLst>
  <p:sldIdLst>
    <p:sldId id="325" r:id="rId2"/>
    <p:sldId id="304" r:id="rId3"/>
    <p:sldId id="305" r:id="rId4"/>
    <p:sldId id="260" r:id="rId5"/>
    <p:sldId id="261" r:id="rId6"/>
    <p:sldId id="262" r:id="rId7"/>
    <p:sldId id="263" r:id="rId8"/>
    <p:sldId id="306" r:id="rId9"/>
    <p:sldId id="265" r:id="rId10"/>
    <p:sldId id="316" r:id="rId11"/>
    <p:sldId id="309" r:id="rId12"/>
    <p:sldId id="320" r:id="rId13"/>
    <p:sldId id="310" r:id="rId14"/>
    <p:sldId id="281" r:id="rId15"/>
    <p:sldId id="282" r:id="rId16"/>
    <p:sldId id="283" r:id="rId17"/>
    <p:sldId id="284" r:id="rId18"/>
    <p:sldId id="322" r:id="rId19"/>
    <p:sldId id="312" r:id="rId20"/>
    <p:sldId id="294" r:id="rId21"/>
    <p:sldId id="324" r:id="rId22"/>
    <p:sldId id="300" r:id="rId23"/>
    <p:sldId id="301" r:id="rId24"/>
    <p:sldId id="302" r:id="rId25"/>
    <p:sldId id="303" r:id="rId26"/>
    <p:sldId id="314" r:id="rId27"/>
    <p:sldId id="326" r:id="rId2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5FF4C-39A7-4407-A85F-3D79C2D7B20D}" type="datetimeFigureOut">
              <a:rPr lang="es-MX" smtClean="0"/>
              <a:pPr/>
              <a:t>17/05/2015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5A02D-CE66-4D81-89BE-535FF3D161E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801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CA93E-E223-4BE1-9ECB-804769F9F96E}" type="datetimeFigureOut">
              <a:rPr lang="es-MX" smtClean="0"/>
              <a:pPr/>
              <a:t>17/05/2015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4053F-FF41-46B2-AAF0-0CA57B0FDBD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CA93E-E223-4BE1-9ECB-804769F9F96E}" type="datetimeFigureOut">
              <a:rPr lang="es-MX" smtClean="0"/>
              <a:pPr/>
              <a:t>17/05/2015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4053F-FF41-46B2-AAF0-0CA57B0FDBD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CA93E-E223-4BE1-9ECB-804769F9F96E}" type="datetimeFigureOut">
              <a:rPr lang="es-MX" smtClean="0"/>
              <a:pPr/>
              <a:t>17/05/2015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4053F-FF41-46B2-AAF0-0CA57B0FDBD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CA93E-E223-4BE1-9ECB-804769F9F96E}" type="datetimeFigureOut">
              <a:rPr lang="es-MX" smtClean="0"/>
              <a:pPr/>
              <a:t>17/05/2015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4053F-FF41-46B2-AAF0-0CA57B0FDBD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CA93E-E223-4BE1-9ECB-804769F9F96E}" type="datetimeFigureOut">
              <a:rPr lang="es-MX" smtClean="0"/>
              <a:pPr/>
              <a:t>17/05/2015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4053F-FF41-46B2-AAF0-0CA57B0FDBD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CA93E-E223-4BE1-9ECB-804769F9F96E}" type="datetimeFigureOut">
              <a:rPr lang="es-MX" smtClean="0"/>
              <a:pPr/>
              <a:t>17/05/2015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4053F-FF41-46B2-AAF0-0CA57B0FDBD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CA93E-E223-4BE1-9ECB-804769F9F96E}" type="datetimeFigureOut">
              <a:rPr lang="es-MX" smtClean="0"/>
              <a:pPr/>
              <a:t>17/05/2015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4053F-FF41-46B2-AAF0-0CA57B0FDBD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CA93E-E223-4BE1-9ECB-804769F9F96E}" type="datetimeFigureOut">
              <a:rPr lang="es-MX" smtClean="0"/>
              <a:pPr/>
              <a:t>17/05/2015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4053F-FF41-46B2-AAF0-0CA57B0FDBD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CA93E-E223-4BE1-9ECB-804769F9F96E}" type="datetimeFigureOut">
              <a:rPr lang="es-MX" smtClean="0"/>
              <a:pPr/>
              <a:t>17/05/2015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4053F-FF41-46B2-AAF0-0CA57B0FDBD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CA93E-E223-4BE1-9ECB-804769F9F96E}" type="datetimeFigureOut">
              <a:rPr lang="es-MX" smtClean="0"/>
              <a:pPr/>
              <a:t>17/05/2015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4053F-FF41-46B2-AAF0-0CA57B0FDBD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CA93E-E223-4BE1-9ECB-804769F9F96E}" type="datetimeFigureOut">
              <a:rPr lang="es-MX" smtClean="0"/>
              <a:pPr/>
              <a:t>17/05/2015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4053F-FF41-46B2-AAF0-0CA57B0FDBD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2BCA93E-E223-4BE1-9ECB-804769F9F96E}" type="datetimeFigureOut">
              <a:rPr lang="es-MX" smtClean="0"/>
              <a:pPr/>
              <a:t>17/05/2015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194053F-FF41-46B2-AAF0-0CA57B0FDBD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0"/>
            <a:ext cx="4429124" cy="650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642910" y="1928802"/>
            <a:ext cx="350046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000" b="1" dirty="0" smtClean="0"/>
              <a:t>Plan de </a:t>
            </a:r>
          </a:p>
          <a:p>
            <a:pPr algn="ctr"/>
            <a:r>
              <a:rPr lang="es-MX" sz="5400" b="1" dirty="0" smtClean="0"/>
              <a:t>Estudios</a:t>
            </a:r>
            <a:r>
              <a:rPr lang="es-MX" sz="6000" b="1" dirty="0" smtClean="0"/>
              <a:t> 2011</a:t>
            </a:r>
            <a:endParaRPr lang="es-MX" sz="6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isel"/>
          <p:cNvSpPr/>
          <p:nvPr/>
        </p:nvSpPr>
        <p:spPr>
          <a:xfrm>
            <a:off x="2643174" y="2571744"/>
            <a:ext cx="4143404" cy="1285884"/>
          </a:xfrm>
          <a:prstGeom prst="beve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Rectángulo"/>
          <p:cNvSpPr/>
          <p:nvPr/>
        </p:nvSpPr>
        <p:spPr>
          <a:xfrm>
            <a:off x="2857488" y="2714620"/>
            <a:ext cx="37147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Características del </a:t>
            </a:r>
            <a:r>
              <a:rPr lang="es-MX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Plan de </a:t>
            </a:r>
            <a:r>
              <a:rPr lang="es-MX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Estudios 2011. Educación Básica </a:t>
            </a:r>
            <a:endParaRPr lang="es-MX" sz="2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3857652" cy="15542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es-MX" i="1" dirty="0" smtClean="0"/>
              <a:t>Competencias </a:t>
            </a:r>
            <a:r>
              <a:rPr lang="es-MX" dirty="0" smtClean="0"/>
              <a:t>para la vida, </a:t>
            </a:r>
          </a:p>
          <a:p>
            <a:pPr>
              <a:buBlip>
                <a:blip r:embed="rId2"/>
              </a:buBlip>
            </a:pPr>
            <a:r>
              <a:rPr lang="es-MX" dirty="0" smtClean="0"/>
              <a:t>El perfil de egreso, </a:t>
            </a:r>
          </a:p>
          <a:p>
            <a:pPr>
              <a:buBlip>
                <a:blip r:embed="rId2"/>
              </a:buBlip>
            </a:pPr>
            <a:r>
              <a:rPr lang="es-MX" dirty="0" smtClean="0"/>
              <a:t>Los Estándares Curriculares y </a:t>
            </a:r>
          </a:p>
          <a:p>
            <a:pPr>
              <a:buBlip>
                <a:blip r:embed="rId2"/>
              </a:buBlip>
            </a:pPr>
            <a:r>
              <a:rPr lang="es-MX" dirty="0" smtClean="0"/>
              <a:t>Los aprendizajes esperados</a:t>
            </a:r>
          </a:p>
          <a:p>
            <a:endParaRPr lang="es-MX" sz="500" dirty="0" smtClean="0"/>
          </a:p>
          <a:p>
            <a:r>
              <a:rPr lang="es-MX" dirty="0" smtClean="0"/>
              <a:t>*Es de observancia nacional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572132" y="0"/>
            <a:ext cx="3571868" cy="14773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buBlip>
                <a:blip r:embed="rId3"/>
              </a:buBlip>
            </a:pPr>
            <a:r>
              <a:rPr lang="es-MX" dirty="0" smtClean="0">
                <a:solidFill>
                  <a:prstClr val="black"/>
                </a:solidFill>
              </a:rPr>
              <a:t>La equidad en la educación básica.</a:t>
            </a:r>
          </a:p>
          <a:p>
            <a:pPr lvl="0" algn="just">
              <a:buBlip>
                <a:blip r:embed="rId3"/>
              </a:buBlip>
            </a:pPr>
            <a:endParaRPr lang="es-MX" dirty="0" smtClean="0">
              <a:solidFill>
                <a:prstClr val="black"/>
              </a:solidFill>
            </a:endParaRPr>
          </a:p>
          <a:p>
            <a:pPr lvl="0" algn="just">
              <a:buBlip>
                <a:blip r:embed="rId3"/>
              </a:buBlip>
            </a:pPr>
            <a:r>
              <a:rPr lang="es-MX" dirty="0" smtClean="0">
                <a:solidFill>
                  <a:prstClr val="black"/>
                </a:solidFill>
              </a:rPr>
              <a:t>Desarrollo de actitudes, prácticas y valores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0" y="5072050"/>
            <a:ext cx="4071966" cy="17859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buBlip>
                <a:blip r:embed="rId4"/>
              </a:buBlip>
            </a:pPr>
            <a:r>
              <a:rPr lang="es-MX" dirty="0" smtClean="0">
                <a:solidFill>
                  <a:prstClr val="black"/>
                </a:solidFill>
              </a:rPr>
              <a:t>Contribuir a la formación del ciudadano </a:t>
            </a:r>
          </a:p>
          <a:p>
            <a:pPr lvl="1">
              <a:buBlip>
                <a:blip r:embed="rId5"/>
              </a:buBlip>
            </a:pPr>
            <a:r>
              <a:rPr lang="es-MX" dirty="0" smtClean="0">
                <a:solidFill>
                  <a:prstClr val="black"/>
                </a:solidFill>
              </a:rPr>
              <a:t>Democrático, </a:t>
            </a:r>
          </a:p>
          <a:p>
            <a:pPr lvl="1">
              <a:buBlip>
                <a:blip r:embed="rId5"/>
              </a:buBlip>
            </a:pPr>
            <a:r>
              <a:rPr lang="es-MX" dirty="0" smtClean="0">
                <a:solidFill>
                  <a:prstClr val="black"/>
                </a:solidFill>
              </a:rPr>
              <a:t>Crítico y </a:t>
            </a:r>
          </a:p>
          <a:p>
            <a:pPr lvl="1">
              <a:buBlip>
                <a:blip r:embed="rId5"/>
              </a:buBlip>
            </a:pPr>
            <a:r>
              <a:rPr lang="es-MX" dirty="0" smtClean="0">
                <a:solidFill>
                  <a:prstClr val="black"/>
                </a:solidFill>
              </a:rPr>
              <a:t>Creativo </a:t>
            </a:r>
          </a:p>
          <a:p>
            <a:pPr lvl="1"/>
            <a:r>
              <a:rPr lang="es-MX" dirty="0" smtClean="0">
                <a:solidFill>
                  <a:prstClr val="black"/>
                </a:solidFill>
              </a:rPr>
              <a:t>Que requiere la sociedad</a:t>
            </a:r>
          </a:p>
        </p:txBody>
      </p:sp>
      <p:sp>
        <p:nvSpPr>
          <p:cNvPr id="7" name="6 Rectángulo"/>
          <p:cNvSpPr/>
          <p:nvPr/>
        </p:nvSpPr>
        <p:spPr>
          <a:xfrm>
            <a:off x="6072198" y="4826675"/>
            <a:ext cx="3071802" cy="20313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Blip>
                <a:blip r:embed="rId6"/>
              </a:buBlip>
            </a:pPr>
            <a:r>
              <a:rPr lang="es-MX" dirty="0" smtClean="0"/>
              <a:t>Fuente </a:t>
            </a:r>
            <a:r>
              <a:rPr lang="es-MX" dirty="0"/>
              <a:t>de aprendizaje </a:t>
            </a:r>
            <a:r>
              <a:rPr lang="es-MX" dirty="0" smtClean="0"/>
              <a:t> </a:t>
            </a:r>
          </a:p>
          <a:p>
            <a:pPr>
              <a:buBlip>
                <a:blip r:embed="rId6"/>
              </a:buBlip>
            </a:pPr>
            <a:r>
              <a:rPr lang="es-MX" dirty="0" smtClean="0"/>
              <a:t>Permita </a:t>
            </a:r>
            <a:r>
              <a:rPr lang="es-MX" dirty="0"/>
              <a:t>detectar </a:t>
            </a:r>
            <a:r>
              <a:rPr lang="es-MX" dirty="0" smtClean="0"/>
              <a:t>el rezago </a:t>
            </a:r>
            <a:r>
              <a:rPr lang="es-MX" dirty="0"/>
              <a:t>escolar de manera temprana </a:t>
            </a:r>
            <a:endParaRPr lang="es-MX" dirty="0" smtClean="0"/>
          </a:p>
          <a:p>
            <a:pPr>
              <a:buBlip>
                <a:blip r:embed="rId6"/>
              </a:buBlip>
            </a:pPr>
            <a:r>
              <a:rPr lang="es-MX" dirty="0" smtClean="0"/>
              <a:t>Desarrollo de estrategias de </a:t>
            </a:r>
            <a:r>
              <a:rPr lang="es-MX" dirty="0"/>
              <a:t>atención y retención </a:t>
            </a:r>
            <a:endParaRPr lang="es-MX" dirty="0" smtClean="0"/>
          </a:p>
        </p:txBody>
      </p:sp>
      <p:cxnSp>
        <p:nvCxnSpPr>
          <p:cNvPr id="9" name="8 Conector recto de flecha"/>
          <p:cNvCxnSpPr>
            <a:stCxn id="2" idx="6"/>
          </p:cNvCxnSpPr>
          <p:nvPr/>
        </p:nvCxnSpPr>
        <p:spPr>
          <a:xfrm rot="16200000" flipV="1">
            <a:off x="2607455" y="464323"/>
            <a:ext cx="1000132" cy="3214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stCxn id="2" idx="6"/>
            <a:endCxn id="5" idx="2"/>
          </p:cNvCxnSpPr>
          <p:nvPr/>
        </p:nvCxnSpPr>
        <p:spPr>
          <a:xfrm rot="5400000" flipH="1" flipV="1">
            <a:off x="5489263" y="702941"/>
            <a:ext cx="1094416" cy="2643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stCxn id="2" idx="2"/>
          </p:cNvCxnSpPr>
          <p:nvPr/>
        </p:nvCxnSpPr>
        <p:spPr>
          <a:xfrm rot="5400000">
            <a:off x="2678893" y="2964653"/>
            <a:ext cx="1143008" cy="29289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2" idx="2"/>
            <a:endCxn id="7" idx="0"/>
          </p:cNvCxnSpPr>
          <p:nvPr/>
        </p:nvCxnSpPr>
        <p:spPr>
          <a:xfrm rot="16200000" flipH="1">
            <a:off x="5676964" y="2895539"/>
            <a:ext cx="969047" cy="2893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2500298" y="1785926"/>
            <a:ext cx="843244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s-MX" i="1" dirty="0" smtClean="0">
                <a:solidFill>
                  <a:prstClr val="black"/>
                </a:solidFill>
              </a:rPr>
              <a:t>Define </a:t>
            </a:r>
            <a:endParaRPr lang="es-MX" dirty="0"/>
          </a:p>
        </p:txBody>
      </p:sp>
      <p:sp>
        <p:nvSpPr>
          <p:cNvPr id="17" name="16 Rectángulo"/>
          <p:cNvSpPr/>
          <p:nvPr/>
        </p:nvSpPr>
        <p:spPr>
          <a:xfrm>
            <a:off x="5357818" y="1785926"/>
            <a:ext cx="1095621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s-MX" dirty="0" smtClean="0">
                <a:solidFill>
                  <a:prstClr val="black"/>
                </a:solidFill>
              </a:rPr>
              <a:t>Reconoce</a:t>
            </a:r>
            <a:endParaRPr lang="es-MX" dirty="0"/>
          </a:p>
        </p:txBody>
      </p:sp>
      <p:sp>
        <p:nvSpPr>
          <p:cNvPr id="18" name="17 Rectángulo"/>
          <p:cNvSpPr/>
          <p:nvPr/>
        </p:nvSpPr>
        <p:spPr>
          <a:xfrm>
            <a:off x="2428860" y="4214818"/>
            <a:ext cx="1322285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es-MX" dirty="0" smtClean="0">
                <a:solidFill>
                  <a:prstClr val="black"/>
                </a:solidFill>
              </a:rPr>
              <a:t>Se propone:</a:t>
            </a:r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5643570" y="4143380"/>
            <a:ext cx="1245084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es-MX" dirty="0" smtClean="0">
                <a:solidFill>
                  <a:prstClr val="black"/>
                </a:solidFill>
              </a:rPr>
              <a:t>Evaluación: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Hexágono"/>
          <p:cNvSpPr/>
          <p:nvPr/>
        </p:nvSpPr>
        <p:spPr>
          <a:xfrm>
            <a:off x="2786050" y="2214554"/>
            <a:ext cx="3286148" cy="207170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Principios pedagógicos que sustentan el Plan de estudios</a:t>
            </a:r>
          </a:p>
        </p:txBody>
      </p:sp>
      <p:sp>
        <p:nvSpPr>
          <p:cNvPr id="17" name="16 Redondear rectángulo de esquina sencilla"/>
          <p:cNvSpPr/>
          <p:nvPr/>
        </p:nvSpPr>
        <p:spPr>
          <a:xfrm>
            <a:off x="0" y="0"/>
            <a:ext cx="2357454" cy="1500198"/>
          </a:xfrm>
          <a:prstGeom prst="round1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Centrar la atención en los estudiantes y en sus procesos de aprendizaje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8" name="17 Redondear rectángulo de esquina sencilla"/>
          <p:cNvSpPr/>
          <p:nvPr/>
        </p:nvSpPr>
        <p:spPr>
          <a:xfrm>
            <a:off x="6572264" y="0"/>
            <a:ext cx="2571736" cy="1643050"/>
          </a:xfrm>
          <a:prstGeom prst="round1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Planificar para potenciar el aprendizaje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9" name="18 Redondear rectángulo de esquina sencilla"/>
          <p:cNvSpPr/>
          <p:nvPr/>
        </p:nvSpPr>
        <p:spPr>
          <a:xfrm>
            <a:off x="6786546" y="2643182"/>
            <a:ext cx="2357454" cy="1214446"/>
          </a:xfrm>
          <a:prstGeom prst="round1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Generar ambientes de aprendizaje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0" name="19 Redondear rectángulo de esquina sencilla"/>
          <p:cNvSpPr/>
          <p:nvPr/>
        </p:nvSpPr>
        <p:spPr>
          <a:xfrm>
            <a:off x="6786546" y="5357826"/>
            <a:ext cx="2357454" cy="1500174"/>
          </a:xfrm>
          <a:prstGeom prst="round1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Trabajar en colaboración para construir el aprendizaje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1" name="20 Redondear rectángulo de esquina sencilla"/>
          <p:cNvSpPr/>
          <p:nvPr/>
        </p:nvSpPr>
        <p:spPr>
          <a:xfrm>
            <a:off x="0" y="5000636"/>
            <a:ext cx="3714744" cy="1857364"/>
          </a:xfrm>
          <a:prstGeom prst="round1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Desarrollo de competencias, el logro de los Estándares Curriculares y los aprendizajes esperados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0" y="0"/>
            <a:ext cx="4572000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MX" dirty="0" smtClean="0"/>
              <a:t>El alumno como centro del proceso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Los alumnos saben lo que deben aprender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Reconoce la diversidad social, así como estilos y ritmos de aprendizaje que tienen</a:t>
            </a:r>
            <a:endParaRPr lang="es-MX" dirty="0"/>
          </a:p>
        </p:txBody>
      </p:sp>
      <p:sp>
        <p:nvSpPr>
          <p:cNvPr id="24" name="23 Rectángulo"/>
          <p:cNvSpPr/>
          <p:nvPr/>
        </p:nvSpPr>
        <p:spPr>
          <a:xfrm>
            <a:off x="5072066" y="0"/>
            <a:ext cx="4071934" cy="34163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dirty="0" smtClean="0"/>
              <a:t>Implica organizar actividades de aprendizaje</a:t>
            </a:r>
          </a:p>
          <a:p>
            <a:r>
              <a:rPr lang="es-MX" dirty="0" smtClean="0"/>
              <a:t>Requiere:</a:t>
            </a:r>
          </a:p>
          <a:p>
            <a:r>
              <a:rPr lang="es-MX" dirty="0" smtClean="0"/>
              <a:t>• Aprendizaje Continuo.</a:t>
            </a:r>
          </a:p>
          <a:p>
            <a:r>
              <a:rPr lang="es-MX" dirty="0" smtClean="0"/>
              <a:t>• Seleccionar estrategias didácticas.</a:t>
            </a:r>
          </a:p>
          <a:p>
            <a:r>
              <a:rPr lang="es-MX" dirty="0" smtClean="0"/>
              <a:t>• Reconocer los aprendizajes esperados.</a:t>
            </a:r>
          </a:p>
          <a:p>
            <a:r>
              <a:rPr lang="es-MX" dirty="0" smtClean="0"/>
              <a:t>• Generar ambientes de aprendizaje.</a:t>
            </a:r>
          </a:p>
          <a:p>
            <a:r>
              <a:rPr lang="es-MX" dirty="0" smtClean="0"/>
              <a:t>• Obtener evidencias de desempeño.</a:t>
            </a: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5000564" y="2428868"/>
            <a:ext cx="4143436" cy="2862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dirty="0" smtClean="0"/>
              <a:t>Considerando:</a:t>
            </a:r>
            <a:endParaRPr lang="es-MX" dirty="0"/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La </a:t>
            </a:r>
            <a:r>
              <a:rPr lang="es-MX" dirty="0"/>
              <a:t>claridad respecto del </a:t>
            </a:r>
            <a:r>
              <a:rPr lang="es-MX" dirty="0" smtClean="0"/>
              <a:t>aprendizaje.</a:t>
            </a:r>
            <a:endParaRPr lang="es-MX" dirty="0"/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Reconocer los </a:t>
            </a:r>
            <a:r>
              <a:rPr lang="es-MX" dirty="0"/>
              <a:t>elementos del </a:t>
            </a:r>
            <a:r>
              <a:rPr lang="es-MX" dirty="0" smtClean="0"/>
              <a:t>contexto.</a:t>
            </a:r>
            <a:endParaRPr lang="es-MX" dirty="0"/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La </a:t>
            </a:r>
            <a:r>
              <a:rPr lang="es-MX" dirty="0"/>
              <a:t>relevancia </a:t>
            </a:r>
            <a:r>
              <a:rPr lang="es-MX" dirty="0" smtClean="0"/>
              <a:t>de </a:t>
            </a:r>
            <a:r>
              <a:rPr lang="es-MX" dirty="0"/>
              <a:t>materiales </a:t>
            </a:r>
            <a:r>
              <a:rPr lang="es-MX" dirty="0" smtClean="0"/>
              <a:t>educativos.</a:t>
            </a:r>
            <a:endParaRPr lang="es-MX" dirty="0"/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Las interacción alumno-maestro.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El ambiente familiar y social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5429256" y="3714728"/>
            <a:ext cx="3714744" cy="3143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MX" dirty="0" smtClean="0"/>
              <a:t>Que sea inclusivo.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Que defina metas comunes.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Que favorezca el liderazgo compartido.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Que permita el intercambio de recursos.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Que desarrolle la responsabilidad y corresponsabilidad.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Que se realice en entornos presenciales y virtuales.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0" y="4929198"/>
            <a:ext cx="5072098" cy="19082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es-MX" dirty="0" smtClean="0"/>
              <a:t>Una competencia es la capacidad de responder a diferentes situaciones</a:t>
            </a:r>
          </a:p>
          <a:p>
            <a:pPr>
              <a:buBlip>
                <a:blip r:embed="rId2"/>
              </a:buBlip>
            </a:pPr>
            <a:endParaRPr lang="es-MX" sz="500" dirty="0" smtClean="0"/>
          </a:p>
          <a:p>
            <a:pPr>
              <a:buBlip>
                <a:blip r:embed="rId2"/>
              </a:buBlip>
            </a:pPr>
            <a:r>
              <a:rPr lang="es-MX" dirty="0" smtClean="0"/>
              <a:t>Los Estándares Curriculares son descriptores de logro</a:t>
            </a:r>
          </a:p>
          <a:p>
            <a:pPr>
              <a:buBlip>
                <a:blip r:embed="rId2"/>
              </a:buBlip>
            </a:pPr>
            <a:endParaRPr lang="es-MX" sz="500" dirty="0" smtClean="0"/>
          </a:p>
          <a:p>
            <a:pPr>
              <a:buBlip>
                <a:blip r:embed="rId2"/>
              </a:buBlip>
            </a:pPr>
            <a:r>
              <a:rPr lang="es-MX" dirty="0" smtClean="0"/>
              <a:t>Los aprendizajes esperados son indicadores de logro</a:t>
            </a:r>
            <a:endParaRPr lang="es-MX" dirty="0"/>
          </a:p>
        </p:txBody>
      </p:sp>
      <p:sp>
        <p:nvSpPr>
          <p:cNvPr id="15" name="14 Redondear rectángulo de esquina sencilla"/>
          <p:cNvSpPr/>
          <p:nvPr/>
        </p:nvSpPr>
        <p:spPr>
          <a:xfrm>
            <a:off x="0" y="2500306"/>
            <a:ext cx="2357454" cy="1214446"/>
          </a:xfrm>
          <a:prstGeom prst="round1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La tutoría y la asesoría académica a la escuela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0" y="1785926"/>
            <a:ext cx="2643206" cy="31393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dirty="0" smtClean="0"/>
              <a:t>Se concibe como el conjunto de alternativas de atención individualizada que</a:t>
            </a:r>
          </a:p>
          <a:p>
            <a:r>
              <a:rPr lang="es-MX" dirty="0" smtClean="0"/>
              <a:t>parte de un diagnóstico. </a:t>
            </a:r>
          </a:p>
          <a:p>
            <a:endParaRPr lang="es-MX" dirty="0" smtClean="0"/>
          </a:p>
          <a:p>
            <a:r>
              <a:rPr lang="es-MX" dirty="0" smtClean="0"/>
              <a:t>Suponen un acompañamiento cercano,</a:t>
            </a:r>
          </a:p>
        </p:txBody>
      </p:sp>
      <p:cxnSp>
        <p:nvCxnSpPr>
          <p:cNvPr id="30" name="29 Conector recto de flecha"/>
          <p:cNvCxnSpPr>
            <a:stCxn id="16" idx="4"/>
          </p:cNvCxnSpPr>
          <p:nvPr/>
        </p:nvCxnSpPr>
        <p:spPr>
          <a:xfrm rot="16200000" flipV="1">
            <a:off x="2473509" y="1384087"/>
            <a:ext cx="714380" cy="9465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stCxn id="16" idx="5"/>
          </p:cNvCxnSpPr>
          <p:nvPr/>
        </p:nvCxnSpPr>
        <p:spPr>
          <a:xfrm rot="5400000" flipH="1" flipV="1">
            <a:off x="5777517" y="1419808"/>
            <a:ext cx="571502" cy="1017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>
            <a:stCxn id="16" idx="0"/>
            <a:endCxn id="19" idx="1"/>
          </p:cNvCxnSpPr>
          <p:nvPr/>
        </p:nvCxnSpPr>
        <p:spPr>
          <a:xfrm>
            <a:off x="6072198" y="3250405"/>
            <a:ext cx="7143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>
            <a:stCxn id="16" idx="1"/>
          </p:cNvCxnSpPr>
          <p:nvPr/>
        </p:nvCxnSpPr>
        <p:spPr>
          <a:xfrm rot="16200000" flipH="1">
            <a:off x="5598921" y="4241608"/>
            <a:ext cx="1071570" cy="1160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>
            <a:stCxn id="16" idx="2"/>
            <a:endCxn id="21" idx="0"/>
          </p:cNvCxnSpPr>
          <p:nvPr/>
        </p:nvCxnSpPr>
        <p:spPr>
          <a:xfrm rot="5400000">
            <a:off x="2223484" y="3920144"/>
            <a:ext cx="714380" cy="14466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>
            <a:stCxn id="16" idx="3"/>
          </p:cNvCxnSpPr>
          <p:nvPr/>
        </p:nvCxnSpPr>
        <p:spPr>
          <a:xfrm rot="10800000" flipV="1">
            <a:off x="2428860" y="3250405"/>
            <a:ext cx="357190" cy="357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3" grpId="1" animBg="1"/>
      <p:bldP spid="24" grpId="0" animBg="1"/>
      <p:bldP spid="24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5" grpId="0" animBg="1"/>
      <p:bldP spid="25" grpId="0" animBg="1"/>
      <p:bldP spid="2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dondear rectángulo de esquina sencilla"/>
          <p:cNvSpPr/>
          <p:nvPr/>
        </p:nvSpPr>
        <p:spPr>
          <a:xfrm>
            <a:off x="6786546" y="0"/>
            <a:ext cx="2357454" cy="1214446"/>
          </a:xfrm>
          <a:prstGeom prst="round1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Evaluar para aprender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0" name="9 Redondear rectángulo de esquina sencilla"/>
          <p:cNvSpPr/>
          <p:nvPr/>
        </p:nvSpPr>
        <p:spPr>
          <a:xfrm>
            <a:off x="0" y="2428868"/>
            <a:ext cx="1643042" cy="1571636"/>
          </a:xfrm>
          <a:prstGeom prst="round1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Reorientar el liderazgo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5" name="14 Redondear rectángulo de esquina sencilla"/>
          <p:cNvSpPr/>
          <p:nvPr/>
        </p:nvSpPr>
        <p:spPr>
          <a:xfrm>
            <a:off x="0" y="5214926"/>
            <a:ext cx="2643206" cy="1643074"/>
          </a:xfrm>
          <a:prstGeom prst="round1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Renovar el pacto entre el estudiante, el docente, la familia y la escuela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6" name="15 Redondear rectángulo de esquina sencilla"/>
          <p:cNvSpPr/>
          <p:nvPr/>
        </p:nvSpPr>
        <p:spPr>
          <a:xfrm>
            <a:off x="6786546" y="5643554"/>
            <a:ext cx="2357454" cy="1214446"/>
          </a:xfrm>
          <a:prstGeom prst="round1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Incorporar temas de relevancia social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7" name="16 Redondear rectángulo de esquina sencilla"/>
          <p:cNvSpPr/>
          <p:nvPr/>
        </p:nvSpPr>
        <p:spPr>
          <a:xfrm>
            <a:off x="7643834" y="2285992"/>
            <a:ext cx="1500166" cy="2286016"/>
          </a:xfrm>
          <a:prstGeom prst="round1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</a:rPr>
              <a:t>Favorecer la inclusión para atender a la diversidad</a:t>
            </a:r>
            <a:endParaRPr lang="es-MX" sz="1600" dirty="0">
              <a:solidFill>
                <a:schemeClr val="tx1"/>
              </a:solidFill>
            </a:endParaRPr>
          </a:p>
        </p:txBody>
      </p:sp>
      <p:sp>
        <p:nvSpPr>
          <p:cNvPr id="18" name="17 Redondear rectángulo de esquina sencilla"/>
          <p:cNvSpPr/>
          <p:nvPr/>
        </p:nvSpPr>
        <p:spPr>
          <a:xfrm>
            <a:off x="0" y="0"/>
            <a:ext cx="2357454" cy="1214446"/>
          </a:xfrm>
          <a:prstGeom prst="round1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Materiales educativos para favorecer el aprendizaje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2" name="21 Hexágono"/>
          <p:cNvSpPr/>
          <p:nvPr/>
        </p:nvSpPr>
        <p:spPr>
          <a:xfrm>
            <a:off x="3000364" y="1928802"/>
            <a:ext cx="3357586" cy="221457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Principios pedagógicos que sustentan el Plan de estudios</a:t>
            </a:r>
          </a:p>
        </p:txBody>
      </p:sp>
      <p:cxnSp>
        <p:nvCxnSpPr>
          <p:cNvPr id="25" name="24 Conector recto de flecha"/>
          <p:cNvCxnSpPr>
            <a:stCxn id="22" idx="4"/>
            <a:endCxn id="18" idx="2"/>
          </p:cNvCxnSpPr>
          <p:nvPr/>
        </p:nvCxnSpPr>
        <p:spPr>
          <a:xfrm rot="16200000" flipV="1">
            <a:off x="2009190" y="383983"/>
            <a:ext cx="714356" cy="23752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>
            <a:stCxn id="22" idx="5"/>
            <a:endCxn id="8" idx="2"/>
          </p:cNvCxnSpPr>
          <p:nvPr/>
        </p:nvCxnSpPr>
        <p:spPr>
          <a:xfrm rot="5400000" flipH="1" flipV="1">
            <a:off x="6527611" y="491141"/>
            <a:ext cx="714356" cy="21609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>
            <a:stCxn id="22" idx="0"/>
          </p:cNvCxnSpPr>
          <p:nvPr/>
        </p:nvCxnSpPr>
        <p:spPr>
          <a:xfrm>
            <a:off x="6357950" y="3036091"/>
            <a:ext cx="1214446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>
            <a:stCxn id="22" idx="3"/>
            <a:endCxn id="10" idx="3"/>
          </p:cNvCxnSpPr>
          <p:nvPr/>
        </p:nvCxnSpPr>
        <p:spPr>
          <a:xfrm rot="10800000" flipV="1">
            <a:off x="1643042" y="3036090"/>
            <a:ext cx="1357322" cy="1785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stCxn id="22" idx="1"/>
            <a:endCxn id="16" idx="0"/>
          </p:cNvCxnSpPr>
          <p:nvPr/>
        </p:nvCxnSpPr>
        <p:spPr>
          <a:xfrm rot="16200000" flipH="1">
            <a:off x="6134702" y="3812983"/>
            <a:ext cx="1500174" cy="21609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>
            <a:stCxn id="22" idx="2"/>
            <a:endCxn id="15" idx="0"/>
          </p:cNvCxnSpPr>
          <p:nvPr/>
        </p:nvCxnSpPr>
        <p:spPr>
          <a:xfrm rot="5400000">
            <a:off x="1902033" y="3562950"/>
            <a:ext cx="1071546" cy="22324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Rectángulo"/>
          <p:cNvSpPr/>
          <p:nvPr/>
        </p:nvSpPr>
        <p:spPr>
          <a:xfrm>
            <a:off x="0" y="0"/>
            <a:ext cx="3571868" cy="34932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MX" dirty="0" smtClean="0"/>
              <a:t>Biblioteca Escolar y de Aula.</a:t>
            </a:r>
          </a:p>
          <a:p>
            <a:pPr>
              <a:buFont typeface="Wingdings" pitchFamily="2" charset="2"/>
              <a:buChar char="v"/>
            </a:pPr>
            <a:r>
              <a:rPr lang="pt-BR" dirty="0" err="1" smtClean="0"/>
              <a:t>Audiovisuales</a:t>
            </a:r>
            <a:r>
              <a:rPr lang="pt-BR" dirty="0" smtClean="0"/>
              <a:t>, </a:t>
            </a:r>
            <a:r>
              <a:rPr lang="pt-BR" dirty="0" err="1" smtClean="0"/>
              <a:t>multimedia</a:t>
            </a:r>
            <a:r>
              <a:rPr lang="pt-BR" dirty="0" smtClean="0"/>
              <a:t> e Internet. 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Recursos informáticos</a:t>
            </a:r>
          </a:p>
          <a:p>
            <a:pPr>
              <a:buFont typeface="Wingdings" pitchFamily="2" charset="2"/>
              <a:buChar char="v"/>
            </a:pPr>
            <a:endParaRPr lang="es-MX" sz="500" dirty="0" smtClean="0"/>
          </a:p>
          <a:p>
            <a:pPr lvl="1">
              <a:buFont typeface="Wingdings" pitchFamily="2" charset="2"/>
              <a:buChar char="Ø"/>
            </a:pPr>
            <a:r>
              <a:rPr lang="es-MX" dirty="0" smtClean="0"/>
              <a:t>ODAS</a:t>
            </a:r>
          </a:p>
          <a:p>
            <a:pPr lvl="1">
              <a:buFont typeface="Wingdings" pitchFamily="2" charset="2"/>
              <a:buChar char="Ø"/>
            </a:pPr>
            <a:r>
              <a:rPr lang="es-MX" dirty="0" smtClean="0"/>
              <a:t>Planes de clase.</a:t>
            </a:r>
          </a:p>
          <a:p>
            <a:pPr lvl="1">
              <a:buFont typeface="Wingdings" pitchFamily="2" charset="2"/>
              <a:buChar char="Ø"/>
            </a:pPr>
            <a:r>
              <a:rPr lang="es-MX" dirty="0" smtClean="0"/>
              <a:t>Reactivos., </a:t>
            </a:r>
          </a:p>
          <a:p>
            <a:pPr lvl="1">
              <a:buFont typeface="Wingdings" pitchFamily="2" charset="2"/>
              <a:buChar char="Ø"/>
            </a:pPr>
            <a:r>
              <a:rPr lang="es-MX" dirty="0" smtClean="0"/>
              <a:t>Plataformas tecnológicas</a:t>
            </a:r>
          </a:p>
          <a:p>
            <a:pPr lvl="1">
              <a:buFont typeface="Wingdings" pitchFamily="2" charset="2"/>
              <a:buChar char="Ø"/>
            </a:pPr>
            <a:r>
              <a:rPr lang="es-MX" dirty="0" smtClean="0"/>
              <a:t>Los portales </a:t>
            </a:r>
            <a:r>
              <a:rPr lang="es-MX" i="1" dirty="0" smtClean="0"/>
              <a:t>Explora Primaria</a:t>
            </a:r>
            <a:endParaRPr lang="es-MX" dirty="0"/>
          </a:p>
        </p:txBody>
      </p:sp>
      <p:sp>
        <p:nvSpPr>
          <p:cNvPr id="42" name="41 Rectángulo"/>
          <p:cNvSpPr/>
          <p:nvPr/>
        </p:nvSpPr>
        <p:spPr>
          <a:xfrm>
            <a:off x="3571868" y="0"/>
            <a:ext cx="5572132" cy="38164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400" dirty="0" smtClean="0"/>
              <a:t>La evaluación de los aprendizajes </a:t>
            </a:r>
          </a:p>
          <a:p>
            <a:r>
              <a:rPr lang="es-MX" sz="1400" dirty="0" smtClean="0"/>
              <a:t>Es el proceso que permite obtener evidencias, elaborar juicios y brindar retroalimentación</a:t>
            </a:r>
          </a:p>
          <a:p>
            <a:endParaRPr lang="es-MX" sz="1400" dirty="0" smtClean="0"/>
          </a:p>
          <a:p>
            <a:r>
              <a:rPr lang="es-MX" sz="1400" dirty="0" smtClean="0"/>
              <a:t>El docente es el encargado de la evaluación de los aprendizajes </a:t>
            </a:r>
          </a:p>
          <a:p>
            <a:r>
              <a:rPr lang="es-MX" sz="1400" dirty="0" smtClean="0"/>
              <a:t>Realiza el seguimiento, crea oportunidades de aprendizaje </a:t>
            </a:r>
          </a:p>
          <a:p>
            <a:endParaRPr lang="es-MX" sz="1400" dirty="0" smtClean="0"/>
          </a:p>
          <a:p>
            <a:r>
              <a:rPr lang="es-MX" sz="1400" dirty="0" smtClean="0"/>
              <a:t>Hace modificaciones en su práctica</a:t>
            </a:r>
          </a:p>
          <a:p>
            <a:endParaRPr lang="es-MX" sz="300" dirty="0" smtClean="0"/>
          </a:p>
          <a:p>
            <a:r>
              <a:rPr lang="es-MX" sz="1400" b="1" i="1" u="sng" dirty="0" smtClean="0"/>
              <a:t>Es de un enfoque formativo</a:t>
            </a:r>
          </a:p>
          <a:p>
            <a:endParaRPr lang="es-MX" sz="1400" b="1" i="1" u="sng" dirty="0" smtClean="0"/>
          </a:p>
          <a:p>
            <a:pPr>
              <a:buFont typeface="Wingdings" pitchFamily="2" charset="2"/>
              <a:buChar char="Ø"/>
            </a:pPr>
            <a:r>
              <a:rPr lang="es-MX" sz="1400" i="1" dirty="0" smtClean="0"/>
              <a:t>Diagnósticas, </a:t>
            </a:r>
            <a:endParaRPr lang="es-MX" sz="1400" dirty="0" smtClean="0"/>
          </a:p>
          <a:p>
            <a:pPr>
              <a:buFont typeface="Wingdings" pitchFamily="2" charset="2"/>
              <a:buChar char="Ø"/>
            </a:pPr>
            <a:r>
              <a:rPr lang="es-MX" sz="1400" i="1" dirty="0" smtClean="0"/>
              <a:t>Formativas, </a:t>
            </a:r>
            <a:endParaRPr lang="es-MX" sz="1400" dirty="0" smtClean="0"/>
          </a:p>
          <a:p>
            <a:pPr>
              <a:buFont typeface="Wingdings" pitchFamily="2" charset="2"/>
              <a:buChar char="Ø"/>
            </a:pPr>
            <a:r>
              <a:rPr lang="es-MX" sz="1400" i="1" dirty="0" err="1" smtClean="0"/>
              <a:t>Sumativas</a:t>
            </a:r>
            <a:r>
              <a:rPr lang="es-MX" sz="1400" i="1" dirty="0" smtClean="0"/>
              <a:t>,</a:t>
            </a:r>
          </a:p>
          <a:p>
            <a:endParaRPr lang="es-MX" sz="100" i="1" dirty="0" smtClean="0"/>
          </a:p>
          <a:p>
            <a:pPr lvl="6">
              <a:buFont typeface="Wingdings" pitchFamily="2" charset="2"/>
              <a:buChar char="ü"/>
            </a:pPr>
            <a:r>
              <a:rPr lang="es-MX" sz="1400" i="1" dirty="0" smtClean="0"/>
              <a:t>Autoevaluación</a:t>
            </a:r>
          </a:p>
          <a:p>
            <a:pPr lvl="6">
              <a:buFont typeface="Wingdings" pitchFamily="2" charset="2"/>
              <a:buChar char="ü"/>
            </a:pPr>
            <a:r>
              <a:rPr lang="es-MX" sz="1400" i="1" dirty="0" err="1" smtClean="0"/>
              <a:t>Coevaluación</a:t>
            </a:r>
            <a:endParaRPr lang="es-MX" sz="1400" dirty="0" smtClean="0"/>
          </a:p>
          <a:p>
            <a:pPr lvl="6">
              <a:buFont typeface="Wingdings" pitchFamily="2" charset="2"/>
              <a:buChar char="ü"/>
            </a:pPr>
            <a:r>
              <a:rPr lang="es-MX" sz="1400" dirty="0" smtClean="0"/>
              <a:t>La </a:t>
            </a:r>
            <a:r>
              <a:rPr lang="es-MX" sz="1400" dirty="0" err="1" smtClean="0"/>
              <a:t>heteroevaluación</a:t>
            </a:r>
            <a:r>
              <a:rPr lang="es-MX" sz="1400" dirty="0" smtClean="0"/>
              <a:t>, 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7000860" y="2000240"/>
            <a:ext cx="2143140" cy="646331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Instrumentos:</a:t>
            </a:r>
          </a:p>
          <a:p>
            <a:r>
              <a:rPr lang="es-MX" dirty="0" smtClean="0"/>
              <a:t>Acciones</a:t>
            </a:r>
            <a:endParaRPr lang="es-MX" dirty="0"/>
          </a:p>
        </p:txBody>
      </p:sp>
      <p:sp>
        <p:nvSpPr>
          <p:cNvPr id="44" name="43 Rectángulo"/>
          <p:cNvSpPr/>
          <p:nvPr/>
        </p:nvSpPr>
        <p:spPr>
          <a:xfrm>
            <a:off x="6500794" y="1571612"/>
            <a:ext cx="2643206" cy="38472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dirty="0" smtClean="0"/>
              <a:t>La educación es un derecho fundamental pertinente e inclusiva.</a:t>
            </a:r>
          </a:p>
          <a:p>
            <a:endParaRPr lang="es-MX" sz="500" dirty="0" smtClean="0"/>
          </a:p>
          <a:p>
            <a:r>
              <a:rPr lang="es-MX" dirty="0" smtClean="0"/>
              <a:t>• Pertinente porque valora, protege y desarrolla las culturas y sus visiones</a:t>
            </a:r>
          </a:p>
          <a:p>
            <a:endParaRPr lang="es-MX" sz="500" dirty="0" smtClean="0"/>
          </a:p>
          <a:p>
            <a:r>
              <a:rPr lang="es-MX" dirty="0" smtClean="0"/>
              <a:t>• Inclusiva porque se ocupa de reducir al máximo la desigualdad</a:t>
            </a:r>
          </a:p>
        </p:txBody>
      </p:sp>
      <p:sp>
        <p:nvSpPr>
          <p:cNvPr id="45" name="44 Rectángulo"/>
          <p:cNvSpPr/>
          <p:nvPr/>
        </p:nvSpPr>
        <p:spPr>
          <a:xfrm>
            <a:off x="6286480" y="5103674"/>
            <a:ext cx="2857520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dirty="0" smtClean="0"/>
              <a:t>En cada grado se abordan temas de relevancia social que contribuyen a la formación crítica, responsable</a:t>
            </a:r>
            <a:endParaRPr lang="es-MX" dirty="0"/>
          </a:p>
        </p:txBody>
      </p:sp>
      <p:sp>
        <p:nvSpPr>
          <p:cNvPr id="46" name="45 Rectángulo"/>
          <p:cNvSpPr/>
          <p:nvPr/>
        </p:nvSpPr>
        <p:spPr>
          <a:xfrm>
            <a:off x="0" y="5103674"/>
            <a:ext cx="5572164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dirty="0" smtClean="0"/>
              <a:t>Las reglas y normas son atribución del docentes y director.</a:t>
            </a:r>
          </a:p>
          <a:p>
            <a:endParaRPr lang="es-MX" dirty="0" smtClean="0"/>
          </a:p>
          <a:p>
            <a:r>
              <a:rPr lang="es-MX" dirty="0" smtClean="0"/>
              <a:t>Se convierten en un compromiso compartido.</a:t>
            </a:r>
          </a:p>
          <a:p>
            <a:endParaRPr lang="es-MX" dirty="0" smtClean="0"/>
          </a:p>
          <a:p>
            <a:r>
              <a:rPr lang="es-MX" dirty="0" smtClean="0"/>
              <a:t>Revisión periódica para su funcionalidad</a:t>
            </a:r>
            <a:endParaRPr lang="es-MX" dirty="0"/>
          </a:p>
        </p:txBody>
      </p:sp>
      <p:sp>
        <p:nvSpPr>
          <p:cNvPr id="47" name="46 Rectángulo"/>
          <p:cNvSpPr/>
          <p:nvPr/>
        </p:nvSpPr>
        <p:spPr>
          <a:xfrm>
            <a:off x="0" y="3318570"/>
            <a:ext cx="4286280" cy="36933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MX" sz="1600" dirty="0" smtClean="0"/>
              <a:t>Implica un compromiso personal y con el grupo.</a:t>
            </a:r>
          </a:p>
          <a:p>
            <a:pPr>
              <a:buFont typeface="Wingdings" pitchFamily="2" charset="2"/>
              <a:buChar char="v"/>
            </a:pPr>
            <a:endParaRPr lang="es-MX" sz="500" dirty="0" smtClean="0"/>
          </a:p>
          <a:p>
            <a:pPr>
              <a:buFont typeface="Wingdings" pitchFamily="2" charset="2"/>
              <a:buChar char="v"/>
            </a:pPr>
            <a:r>
              <a:rPr lang="es-MX" sz="1600" dirty="0" smtClean="0"/>
              <a:t>Requiere de la participación activa.</a:t>
            </a:r>
          </a:p>
          <a:p>
            <a:pPr>
              <a:buFont typeface="Wingdings" pitchFamily="2" charset="2"/>
              <a:buChar char="v"/>
            </a:pPr>
            <a:endParaRPr lang="es-MX" sz="500" dirty="0" smtClean="0"/>
          </a:p>
          <a:p>
            <a:pPr>
              <a:buFont typeface="Wingdings" pitchFamily="2" charset="2"/>
              <a:buChar char="v"/>
            </a:pPr>
            <a:r>
              <a:rPr lang="es-MX" sz="1600" dirty="0" smtClean="0"/>
              <a:t>Es determinante para el logro de propósitos</a:t>
            </a:r>
          </a:p>
          <a:p>
            <a:endParaRPr lang="es-MX" sz="1600" dirty="0" smtClean="0"/>
          </a:p>
          <a:p>
            <a:r>
              <a:rPr lang="es-MX" sz="1600" dirty="0" smtClean="0"/>
              <a:t>Características que señala la Unesco:</a:t>
            </a:r>
          </a:p>
          <a:p>
            <a:r>
              <a:rPr lang="es-MX" sz="1600" dirty="0" smtClean="0"/>
              <a:t>• La creatividad colectiva.</a:t>
            </a:r>
          </a:p>
          <a:p>
            <a:r>
              <a:rPr lang="es-MX" sz="1600" dirty="0" smtClean="0"/>
              <a:t>• La visión de futuro.</a:t>
            </a:r>
          </a:p>
          <a:p>
            <a:r>
              <a:rPr lang="es-MX" sz="1600" dirty="0" smtClean="0"/>
              <a:t>• La innovación para la transformación.</a:t>
            </a:r>
          </a:p>
          <a:p>
            <a:r>
              <a:rPr lang="es-MX" sz="1600" dirty="0" smtClean="0"/>
              <a:t>• El fortalecimiento de la gestión.</a:t>
            </a:r>
          </a:p>
          <a:p>
            <a:r>
              <a:rPr lang="es-MX" sz="1600" dirty="0" smtClean="0"/>
              <a:t>• La promoción del trabajo colaborativo.</a:t>
            </a:r>
          </a:p>
          <a:p>
            <a:r>
              <a:rPr lang="es-MX" sz="1600" dirty="0" smtClean="0"/>
              <a:t>• La asesoría y la orientación</a:t>
            </a:r>
            <a:endParaRPr lang="es-MX" sz="1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40" grpId="0" animBg="1"/>
      <p:bldP spid="40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dondear rectángulo de esquina diagonal"/>
          <p:cNvSpPr/>
          <p:nvPr/>
        </p:nvSpPr>
        <p:spPr>
          <a:xfrm>
            <a:off x="0" y="0"/>
            <a:ext cx="3071802" cy="1928802"/>
          </a:xfrm>
          <a:prstGeom prst="round2Diag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b="1" i="1" u="sng" dirty="0" smtClean="0">
                <a:solidFill>
                  <a:schemeClr val="tx1"/>
                </a:solidFill>
              </a:rPr>
              <a:t>Competencias para el aprendizaje permanente</a:t>
            </a:r>
            <a:r>
              <a:rPr lang="es-MX" i="1" u="sng" dirty="0" smtClean="0">
                <a:solidFill>
                  <a:schemeClr val="tx1"/>
                </a:solidFill>
              </a:rPr>
              <a:t>. </a:t>
            </a:r>
            <a:r>
              <a:rPr lang="es-MX" i="1" dirty="0" smtClean="0">
                <a:solidFill>
                  <a:schemeClr val="tx1"/>
                </a:solidFill>
              </a:rPr>
              <a:t>Habilidad </a:t>
            </a:r>
            <a:r>
              <a:rPr lang="es-MX" dirty="0" smtClean="0">
                <a:solidFill>
                  <a:schemeClr val="tx1"/>
                </a:solidFill>
              </a:rPr>
              <a:t>lectora,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habilidades digitales y aprender a aprender.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7" name="6 Redondear rectángulo de esquina diagonal"/>
          <p:cNvSpPr/>
          <p:nvPr/>
        </p:nvSpPr>
        <p:spPr>
          <a:xfrm>
            <a:off x="3786182" y="5214950"/>
            <a:ext cx="3571900" cy="1643050"/>
          </a:xfrm>
          <a:prstGeom prst="round2Diag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b="1" i="1" u="sng" dirty="0" smtClean="0">
                <a:solidFill>
                  <a:schemeClr val="tx1"/>
                </a:solidFill>
              </a:rPr>
              <a:t>Competencias para la vida en sociedad</a:t>
            </a:r>
            <a:r>
              <a:rPr lang="es-MX" i="1" dirty="0" smtClean="0">
                <a:solidFill>
                  <a:schemeClr val="tx1"/>
                </a:solidFill>
              </a:rPr>
              <a:t>. </a:t>
            </a:r>
          </a:p>
          <a:p>
            <a:r>
              <a:rPr lang="es-MX" i="1" dirty="0" smtClean="0">
                <a:solidFill>
                  <a:schemeClr val="tx1"/>
                </a:solidFill>
              </a:rPr>
              <a:t>Decidir y </a:t>
            </a:r>
            <a:r>
              <a:rPr lang="es-MX" dirty="0" smtClean="0">
                <a:solidFill>
                  <a:schemeClr val="tx1"/>
                </a:solidFill>
              </a:rPr>
              <a:t>actuar con juicio crítico frente a los valores y las normas sociales y culturales.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8" name="7 Redondear rectángulo de esquina diagonal"/>
          <p:cNvSpPr/>
          <p:nvPr/>
        </p:nvSpPr>
        <p:spPr>
          <a:xfrm>
            <a:off x="0" y="4643422"/>
            <a:ext cx="3214678" cy="2214578"/>
          </a:xfrm>
          <a:prstGeom prst="round2Diag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b="1" i="1" u="sng" dirty="0" smtClean="0">
                <a:solidFill>
                  <a:schemeClr val="tx1"/>
                </a:solidFill>
              </a:rPr>
              <a:t>Competencias para la convivencia. </a:t>
            </a:r>
          </a:p>
          <a:p>
            <a:r>
              <a:rPr lang="es-MX" i="1" dirty="0" smtClean="0">
                <a:solidFill>
                  <a:schemeClr val="tx1"/>
                </a:solidFill>
              </a:rPr>
              <a:t>Empatía, relacionarse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armónicamente con otros y la naturaleza; ser asertivo; trabajar de manera colaborativa.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8 Redondear rectángulo de esquina diagonal"/>
          <p:cNvSpPr/>
          <p:nvPr/>
        </p:nvSpPr>
        <p:spPr>
          <a:xfrm>
            <a:off x="0" y="2285992"/>
            <a:ext cx="3214678" cy="1928826"/>
          </a:xfrm>
          <a:prstGeom prst="round2Diag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600" b="1" i="1" u="sng" dirty="0" smtClean="0">
                <a:solidFill>
                  <a:schemeClr val="tx1"/>
                </a:solidFill>
              </a:rPr>
              <a:t>Competencias para el manejo de situaciones</a:t>
            </a:r>
            <a:r>
              <a:rPr lang="es-MX" i="1" dirty="0" smtClean="0">
                <a:solidFill>
                  <a:schemeClr val="tx1"/>
                </a:solidFill>
              </a:rPr>
              <a:t>. </a:t>
            </a:r>
          </a:p>
          <a:p>
            <a:r>
              <a:rPr lang="es-MX" i="1" dirty="0" smtClean="0">
                <a:solidFill>
                  <a:schemeClr val="tx1"/>
                </a:solidFill>
              </a:rPr>
              <a:t>Enfrentar </a:t>
            </a:r>
            <a:r>
              <a:rPr lang="es-MX" dirty="0" smtClean="0">
                <a:solidFill>
                  <a:schemeClr val="tx1"/>
                </a:solidFill>
              </a:rPr>
              <a:t>el riesgo, la incertidumbre, plantear y llevar a buen término procedimientos.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0" name="9 Redondear rectángulo de esquina diagonal"/>
          <p:cNvSpPr/>
          <p:nvPr/>
        </p:nvSpPr>
        <p:spPr>
          <a:xfrm>
            <a:off x="4500562" y="0"/>
            <a:ext cx="4643438" cy="2071678"/>
          </a:xfrm>
          <a:prstGeom prst="round2Diag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i="1" u="sng" dirty="0" smtClean="0">
                <a:solidFill>
                  <a:schemeClr val="tx1"/>
                </a:solidFill>
              </a:rPr>
              <a:t>Competencias para el manejo de la información</a:t>
            </a:r>
            <a:r>
              <a:rPr lang="es-MX" i="1" dirty="0" smtClean="0">
                <a:solidFill>
                  <a:schemeClr val="tx1"/>
                </a:solidFill>
              </a:rPr>
              <a:t>.  </a:t>
            </a:r>
          </a:p>
          <a:p>
            <a:pPr algn="just"/>
            <a:r>
              <a:rPr lang="es-MX" i="1" dirty="0" smtClean="0">
                <a:solidFill>
                  <a:schemeClr val="tx1"/>
                </a:solidFill>
              </a:rPr>
              <a:t>Identificar </a:t>
            </a:r>
            <a:r>
              <a:rPr lang="es-MX" dirty="0" smtClean="0">
                <a:solidFill>
                  <a:schemeClr val="tx1"/>
                </a:solidFill>
              </a:rPr>
              <a:t>lo que se necesita saber; Aprender a buscar; Identificar, evaluar, seleccionar, organizar y </a:t>
            </a:r>
          </a:p>
          <a:p>
            <a:pPr algn="just"/>
            <a:r>
              <a:rPr lang="es-MX" dirty="0" smtClean="0">
                <a:solidFill>
                  <a:schemeClr val="tx1"/>
                </a:solidFill>
              </a:rPr>
              <a:t>Sistematizar la información.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3" name="12 Bisel"/>
          <p:cNvSpPr/>
          <p:nvPr/>
        </p:nvSpPr>
        <p:spPr>
          <a:xfrm>
            <a:off x="6357950" y="3429000"/>
            <a:ext cx="2786050" cy="928694"/>
          </a:xfrm>
          <a:prstGeom prst="beve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Competencias para la vida</a:t>
            </a:r>
            <a:endParaRPr lang="es-MX" dirty="0"/>
          </a:p>
        </p:txBody>
      </p:sp>
      <p:cxnSp>
        <p:nvCxnSpPr>
          <p:cNvPr id="15" name="14 Conector recto de flecha"/>
          <p:cNvCxnSpPr>
            <a:stCxn id="13" idx="4"/>
          </p:cNvCxnSpPr>
          <p:nvPr/>
        </p:nvCxnSpPr>
        <p:spPr>
          <a:xfrm rot="10800000">
            <a:off x="3071802" y="1714489"/>
            <a:ext cx="3286148" cy="21788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13" idx="4"/>
          </p:cNvCxnSpPr>
          <p:nvPr/>
        </p:nvCxnSpPr>
        <p:spPr>
          <a:xfrm rot="10800000">
            <a:off x="6357950" y="2071679"/>
            <a:ext cx="1588" cy="18216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13" idx="4"/>
            <a:endCxn id="9" idx="0"/>
          </p:cNvCxnSpPr>
          <p:nvPr/>
        </p:nvCxnSpPr>
        <p:spPr>
          <a:xfrm rot="10800000">
            <a:off x="3214678" y="3250405"/>
            <a:ext cx="314327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13" idx="4"/>
          </p:cNvCxnSpPr>
          <p:nvPr/>
        </p:nvCxnSpPr>
        <p:spPr>
          <a:xfrm rot="10800000" flipV="1">
            <a:off x="2928926" y="3893346"/>
            <a:ext cx="3429024" cy="10358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13" idx="4"/>
            <a:endCxn id="7" idx="3"/>
          </p:cNvCxnSpPr>
          <p:nvPr/>
        </p:nvCxnSpPr>
        <p:spPr>
          <a:xfrm rot="10800000" flipV="1">
            <a:off x="5572132" y="3893346"/>
            <a:ext cx="785818" cy="1321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857356" y="4929198"/>
            <a:ext cx="571504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es-MX" dirty="0" smtClean="0"/>
              <a:t>Plantea rasgos deseables que los estudiantes </a:t>
            </a:r>
          </a:p>
          <a:p>
            <a:pPr>
              <a:buBlip>
                <a:blip r:embed="rId2"/>
              </a:buBlip>
            </a:pPr>
            <a:r>
              <a:rPr lang="es-MX" dirty="0" smtClean="0"/>
              <a:t>Son el resultado de una formación por competencias </a:t>
            </a:r>
          </a:p>
          <a:p>
            <a:pPr>
              <a:buBlip>
                <a:blip r:embed="rId2"/>
              </a:buBlip>
            </a:pPr>
            <a:r>
              <a:rPr lang="es-MX" dirty="0" smtClean="0"/>
              <a:t>Conocimientos ,habilidades y valores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7286644" y="2428868"/>
            <a:ext cx="1857356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MX" i="1" dirty="0" smtClean="0">
                <a:solidFill>
                  <a:prstClr val="black"/>
                </a:solidFill>
              </a:rPr>
              <a:t>Ser un indicador para valorar la eficacia del proceso educativo.</a:t>
            </a:r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2285992"/>
            <a:ext cx="1928794" cy="20313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i="1" dirty="0" smtClean="0">
                <a:solidFill>
                  <a:prstClr val="black"/>
                </a:solidFill>
              </a:rPr>
              <a:t>Ser un referente común para la definición de los componentes curriculares.</a:t>
            </a: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3000364" y="500042"/>
            <a:ext cx="321471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dirty="0" smtClean="0">
                <a:solidFill>
                  <a:prstClr val="black"/>
                </a:solidFill>
              </a:rPr>
              <a:t>Definir el tipo de ciudadano que se espera formar a lo largo de la Educación Básica</a:t>
            </a:r>
            <a:endParaRPr lang="es-MX" dirty="0"/>
          </a:p>
        </p:txBody>
      </p:sp>
      <p:sp>
        <p:nvSpPr>
          <p:cNvPr id="12" name="11 Rombo"/>
          <p:cNvSpPr/>
          <p:nvPr/>
        </p:nvSpPr>
        <p:spPr>
          <a:xfrm>
            <a:off x="1928794" y="1785926"/>
            <a:ext cx="5357850" cy="3071834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dirty="0" smtClean="0">
                <a:solidFill>
                  <a:schemeClr val="tx1"/>
                </a:solidFill>
              </a:rPr>
              <a:t>Perfil de Egreso de la Educación Básica</a:t>
            </a:r>
            <a:endParaRPr lang="es-MX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00298" y="785794"/>
            <a:ext cx="578647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MX" i="1" dirty="0" smtClean="0"/>
              <a:t>Utiliza el lenguaje materno, oral y escrito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MX" i="1" dirty="0" smtClean="0"/>
              <a:t>Argumenta y razona al analizar situaciones.</a:t>
            </a:r>
            <a:endParaRPr lang="es-MX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MX" i="1" dirty="0" smtClean="0"/>
              <a:t>Busca, selecciona, analiza y evalúa.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MX" i="1" dirty="0" smtClean="0"/>
              <a:t>Interpreta y explica procesos sociales y económicos.</a:t>
            </a:r>
            <a:endParaRPr lang="es-MX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MX" i="1" dirty="0" smtClean="0"/>
              <a:t>Conoce y ejerce los derechos humanos y los valores.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MX" i="1" dirty="0" smtClean="0"/>
              <a:t>Asume y practica la interculturalidad.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MX" i="1" dirty="0" smtClean="0"/>
              <a:t>Conoce y valora sus características y potencialidades como ser humano.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MX" i="1" dirty="0" smtClean="0"/>
              <a:t>Promueve y asume el cuidado de la salud y del ambiente.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MX" i="1" dirty="0" smtClean="0"/>
              <a:t>Aprovecha los recursos tecnológicos a su alcance.</a:t>
            </a:r>
          </a:p>
          <a:p>
            <a:pPr marL="400050" indent="-40005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MX" i="1" dirty="0" smtClean="0"/>
              <a:t>Reconoce diversas manifestaciones del arte. 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357158" y="3143248"/>
            <a:ext cx="1500198" cy="92333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/>
            <a:r>
              <a:rPr lang="es-MX" dirty="0" smtClean="0">
                <a:solidFill>
                  <a:prstClr val="black"/>
                </a:solidFill>
              </a:rPr>
              <a:t>Rasgos que mostrará el alumno:</a:t>
            </a:r>
          </a:p>
        </p:txBody>
      </p:sp>
      <p:sp>
        <p:nvSpPr>
          <p:cNvPr id="4" name="3 Abrir llave"/>
          <p:cNvSpPr/>
          <p:nvPr/>
        </p:nvSpPr>
        <p:spPr>
          <a:xfrm>
            <a:off x="1928794" y="500042"/>
            <a:ext cx="714380" cy="592935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0"/>
            <a:ext cx="80329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Mapa curricular de la Educación Básica</a:t>
            </a:r>
            <a:endParaRPr lang="es-MX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5720" y="500042"/>
            <a:ext cx="821537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dirty="0" smtClean="0"/>
              <a:t>Se representa por espacios organizados en cuatro campos de formación, que permiten visualizar de manera gráfica la articulación curricular.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736"/>
            <a:ext cx="921036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Flecha abajo"/>
          <p:cNvSpPr/>
          <p:nvPr/>
        </p:nvSpPr>
        <p:spPr>
          <a:xfrm rot="2143646">
            <a:off x="1612558" y="1485966"/>
            <a:ext cx="357190" cy="500066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Rectángulo"/>
          <p:cNvSpPr/>
          <p:nvPr/>
        </p:nvSpPr>
        <p:spPr>
          <a:xfrm>
            <a:off x="1357290" y="571480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32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Estándares Curriculares</a:t>
            </a:r>
            <a:endParaRPr lang="es-MX" sz="32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28596" y="1500174"/>
            <a:ext cx="828680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dirty="0" smtClean="0"/>
              <a:t>Se organizan en cuatro periodos escolares de tres grados cada uno.</a:t>
            </a:r>
          </a:p>
          <a:p>
            <a:r>
              <a:rPr lang="es-MX" dirty="0" smtClean="0"/>
              <a:t>son el referente para el diseño de instrumentos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85786" y="2428868"/>
          <a:ext cx="7286676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4001"/>
                <a:gridCol w="3244871"/>
                <a:gridCol w="2077804"/>
              </a:tblGrid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Estándares Curriculares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Periodo escolar 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Grado escolar de corte 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Edad aproximada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Primero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Tercer grado de preescolar 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Entre 5 y 6 años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Segundo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Tercer grado de primaria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Entre 8 y 9 años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Tercero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Sexto grado de primaria 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Entre 11 y 12 años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Cuarto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Tercer grado de secundaria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Entre 14 y 15 años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6 Flecha abajo"/>
          <p:cNvSpPr/>
          <p:nvPr/>
        </p:nvSpPr>
        <p:spPr>
          <a:xfrm rot="16200000">
            <a:off x="71438" y="-71438"/>
            <a:ext cx="357190" cy="500066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Marco"/>
          <p:cNvSpPr/>
          <p:nvPr/>
        </p:nvSpPr>
        <p:spPr>
          <a:xfrm>
            <a:off x="1428728" y="1357298"/>
            <a:ext cx="6643734" cy="2643206"/>
          </a:xfrm>
          <a:prstGeom prst="fram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785918" y="1714488"/>
            <a:ext cx="592935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Campos de formación para la Educación Básica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357290" y="4214818"/>
            <a:ext cx="7286676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MX" dirty="0" smtClean="0"/>
              <a:t>Organizan, regulan y articulan los espacios curriculares; 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Tienen un carácter interactivo entre sí, y 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Son congruentes con las competencias para la vida y 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Los rasgos del perfil de egreso. 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5786446" y="5473005"/>
            <a:ext cx="3357554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MX" sz="2800" dirty="0" smtClean="0">
                <a:solidFill>
                  <a:prstClr val="black"/>
                </a:solidFill>
              </a:rPr>
              <a:t>Desarrollo personal y para la convivencia.</a:t>
            </a:r>
            <a:endParaRPr lang="es-MX" sz="2800" dirty="0">
              <a:solidFill>
                <a:prstClr val="black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5042118"/>
            <a:ext cx="3214678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sz="2800" dirty="0" smtClean="0">
                <a:solidFill>
                  <a:prstClr val="black"/>
                </a:solidFill>
              </a:rPr>
              <a:t>Exploración y comprensión del mundo natural y social.</a:t>
            </a:r>
            <a:endParaRPr lang="es-MX" sz="2800" dirty="0"/>
          </a:p>
        </p:txBody>
      </p:sp>
      <p:sp>
        <p:nvSpPr>
          <p:cNvPr id="8" name="7 Rectángulo"/>
          <p:cNvSpPr/>
          <p:nvPr/>
        </p:nvSpPr>
        <p:spPr>
          <a:xfrm>
            <a:off x="6357950" y="1"/>
            <a:ext cx="2786050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2800" dirty="0" smtClean="0">
                <a:solidFill>
                  <a:prstClr val="black"/>
                </a:solidFill>
              </a:rPr>
              <a:t>Pensamiento Matemático.</a:t>
            </a:r>
            <a:endParaRPr lang="es-MX" sz="2800" dirty="0"/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2857488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2800" dirty="0" smtClean="0">
                <a:solidFill>
                  <a:prstClr val="black"/>
                </a:solidFill>
              </a:rPr>
              <a:t>Lenguaje y comunicación.</a:t>
            </a:r>
            <a:endParaRPr lang="es-MX" sz="2800" dirty="0"/>
          </a:p>
        </p:txBody>
      </p:sp>
      <p:sp>
        <p:nvSpPr>
          <p:cNvPr id="15" name="14 Flecha derecha"/>
          <p:cNvSpPr/>
          <p:nvPr/>
        </p:nvSpPr>
        <p:spPr>
          <a:xfrm>
            <a:off x="0" y="714356"/>
            <a:ext cx="642910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Rectángulo"/>
          <p:cNvSpPr/>
          <p:nvPr/>
        </p:nvSpPr>
        <p:spPr>
          <a:xfrm>
            <a:off x="0" y="0"/>
            <a:ext cx="5214974" cy="42862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MX" dirty="0" smtClean="0"/>
              <a:t>Su finalidad es el desarrollo de competencias comunicativas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Aprendan y desarrollen habilidades para hablar, escuchar e interactuar con los otros; 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favorece el desarrollo de competencias comunicativas</a:t>
            </a:r>
          </a:p>
          <a:p>
            <a:pPr algn="just">
              <a:buFont typeface="Wingdings" pitchFamily="2" charset="2"/>
              <a:buChar char="v"/>
            </a:pPr>
            <a:r>
              <a:rPr lang="es-MX" dirty="0" smtClean="0"/>
              <a:t>Aspira, a interactuar con los textos y otros</a:t>
            </a:r>
          </a:p>
          <a:p>
            <a:pPr algn="just"/>
            <a:endParaRPr lang="es-MX" b="1" i="1" dirty="0" smtClean="0"/>
          </a:p>
          <a:p>
            <a:pPr algn="just"/>
            <a:r>
              <a:rPr lang="es-MX" b="1" i="1" dirty="0" smtClean="0"/>
              <a:t>Segunda Lengua:</a:t>
            </a:r>
          </a:p>
          <a:p>
            <a:pPr algn="just"/>
            <a:r>
              <a:rPr lang="es-MX" dirty="0" smtClean="0"/>
              <a:t>Dotar al alumno de la posibilidad de contar con una competencia vinculada a la vida y al trabajo. Su aprendizaje se da a través de situaciones formales y concretas</a:t>
            </a:r>
          </a:p>
        </p:txBody>
      </p:sp>
      <p:sp>
        <p:nvSpPr>
          <p:cNvPr id="21" name="20 Rectángulo"/>
          <p:cNvSpPr/>
          <p:nvPr/>
        </p:nvSpPr>
        <p:spPr>
          <a:xfrm>
            <a:off x="3857588" y="0"/>
            <a:ext cx="5286412" cy="5715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MX" dirty="0" smtClean="0"/>
              <a:t>Se apoya más en el razonamiento que en la memorización.</a:t>
            </a:r>
          </a:p>
          <a:p>
            <a:pPr algn="just"/>
            <a:endParaRPr lang="es-MX" dirty="0" smtClean="0"/>
          </a:p>
          <a:p>
            <a:pPr lvl="2" algn="just">
              <a:buFont typeface="Wingdings" pitchFamily="2" charset="2"/>
              <a:buChar char="ü"/>
            </a:pPr>
            <a:r>
              <a:rPr lang="es-MX" dirty="0" smtClean="0"/>
              <a:t>Solución de problemas, </a:t>
            </a:r>
          </a:p>
          <a:p>
            <a:pPr lvl="2" algn="just">
              <a:buFont typeface="Wingdings" pitchFamily="2" charset="2"/>
              <a:buChar char="ü"/>
            </a:pPr>
            <a:r>
              <a:rPr lang="es-MX" dirty="0" smtClean="0"/>
              <a:t>En la formulación y</a:t>
            </a:r>
          </a:p>
          <a:p>
            <a:pPr lvl="2" algn="just">
              <a:buFont typeface="Wingdings" pitchFamily="2" charset="2"/>
              <a:buChar char="ü"/>
            </a:pPr>
            <a:r>
              <a:rPr lang="es-MX" dirty="0" smtClean="0"/>
              <a:t>En el diseño de estrategias </a:t>
            </a:r>
          </a:p>
          <a:p>
            <a:pPr algn="just"/>
            <a:endParaRPr lang="es-MX" dirty="0" smtClean="0"/>
          </a:p>
          <a:p>
            <a:r>
              <a:rPr lang="es-MX" dirty="0" smtClean="0"/>
              <a:t>Busca que los alumnos sean responsables de construir nuevos conocimientos a partir de sus saberes previos, lo que implica:</a:t>
            </a:r>
          </a:p>
          <a:p>
            <a:endParaRPr lang="es-MX" dirty="0" smtClean="0"/>
          </a:p>
          <a:p>
            <a:pPr>
              <a:buFont typeface="Wingdings" pitchFamily="2" charset="2"/>
              <a:buChar char="Ø"/>
            </a:pPr>
            <a:r>
              <a:rPr lang="es-MX" dirty="0" smtClean="0"/>
              <a:t>Formular y validar conjeturas.</a:t>
            </a:r>
          </a:p>
          <a:p>
            <a:pPr>
              <a:buFont typeface="Wingdings" pitchFamily="2" charset="2"/>
              <a:buChar char="Ø"/>
            </a:pPr>
            <a:r>
              <a:rPr lang="es-MX" dirty="0" smtClean="0"/>
              <a:t>Plantearse nuevas preguntas.</a:t>
            </a:r>
          </a:p>
          <a:p>
            <a:pPr>
              <a:buFont typeface="Wingdings" pitchFamily="2" charset="2"/>
              <a:buChar char="Ø"/>
            </a:pPr>
            <a:r>
              <a:rPr lang="es-MX" dirty="0" smtClean="0"/>
              <a:t>Comunicar, analizar procedimientos de resolución.</a:t>
            </a:r>
          </a:p>
          <a:p>
            <a:pPr>
              <a:buFont typeface="Wingdings" pitchFamily="2" charset="2"/>
              <a:buChar char="Ø"/>
            </a:pPr>
            <a:r>
              <a:rPr lang="es-MX" dirty="0" smtClean="0"/>
              <a:t>Argumenta para validar procedimientos y resultados.</a:t>
            </a:r>
          </a:p>
          <a:p>
            <a:pPr>
              <a:buFont typeface="Wingdings" pitchFamily="2" charset="2"/>
              <a:buChar char="Ø"/>
            </a:pPr>
            <a:r>
              <a:rPr lang="es-MX" dirty="0" smtClean="0"/>
              <a:t>Diferentes formas de resolver los problemas.</a:t>
            </a:r>
          </a:p>
          <a:p>
            <a:pPr>
              <a:buFont typeface="Wingdings" pitchFamily="2" charset="2"/>
              <a:buChar char="Ø"/>
            </a:pPr>
            <a:r>
              <a:rPr lang="es-MX" dirty="0" smtClean="0"/>
              <a:t>Manejar técnicas de manera eficiente.</a:t>
            </a:r>
          </a:p>
        </p:txBody>
      </p:sp>
      <p:sp>
        <p:nvSpPr>
          <p:cNvPr id="22" name="21 Rectángulo"/>
          <p:cNvSpPr/>
          <p:nvPr/>
        </p:nvSpPr>
        <p:spPr>
          <a:xfrm>
            <a:off x="0" y="3995678"/>
            <a:ext cx="5786446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MX" dirty="0" smtClean="0"/>
              <a:t>Integra diversos enfoques disciplinares relacionados con aspectos biológicos, históricos, sociales, políticos, económicos, culturales, geográficos y científicos.</a:t>
            </a:r>
          </a:p>
          <a:p>
            <a:pPr algn="just"/>
            <a:endParaRPr lang="es-MX" dirty="0" smtClean="0"/>
          </a:p>
          <a:p>
            <a:pPr lvl="3" algn="just">
              <a:buBlip>
                <a:blip r:embed="rId3"/>
              </a:buBlip>
            </a:pPr>
            <a:r>
              <a:rPr lang="es-MX" i="1" dirty="0" smtClean="0"/>
              <a:t>Exploración de la Naturaleza y la Sociedad</a:t>
            </a:r>
          </a:p>
          <a:p>
            <a:pPr lvl="3" algn="just">
              <a:buBlip>
                <a:blip r:embed="rId3"/>
              </a:buBlip>
            </a:pPr>
            <a:r>
              <a:rPr lang="es-MX" i="1" dirty="0" smtClean="0"/>
              <a:t>La Entidad donde Vivo</a:t>
            </a:r>
          </a:p>
          <a:p>
            <a:pPr lvl="3" algn="just">
              <a:buBlip>
                <a:blip r:embed="rId3"/>
              </a:buBlip>
            </a:pPr>
            <a:r>
              <a:rPr lang="es-MX" i="1" dirty="0" smtClean="0"/>
              <a:t>Geografía en primaria</a:t>
            </a:r>
          </a:p>
          <a:p>
            <a:pPr lvl="3" algn="just">
              <a:buBlip>
                <a:blip r:embed="rId3"/>
              </a:buBlip>
            </a:pPr>
            <a:r>
              <a:rPr lang="es-MX" i="1" dirty="0" smtClean="0"/>
              <a:t>Historia en primaria y secundaria</a:t>
            </a:r>
            <a:r>
              <a:rPr lang="es-MX" dirty="0" smtClean="0"/>
              <a:t>.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4357654" y="4272677"/>
            <a:ext cx="4786346" cy="25853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MX" dirty="0" smtClean="0"/>
              <a:t>La finalidad es que los estudiantes aprendan a actuar con juicio crítico a favor de la democracia, la libertad, la paz, el respeto a las personas, a la legalidad y a los derechos humanos. </a:t>
            </a:r>
          </a:p>
          <a:p>
            <a:pPr algn="just"/>
            <a:endParaRPr lang="es-MX" dirty="0" smtClean="0"/>
          </a:p>
          <a:p>
            <a:pPr lvl="1" algn="just">
              <a:buFont typeface="Wingdings" pitchFamily="2" charset="2"/>
              <a:buChar char="v"/>
            </a:pPr>
            <a:r>
              <a:rPr lang="es-MX" i="1" dirty="0" smtClean="0"/>
              <a:t>Formación Cívica y Ética</a:t>
            </a:r>
          </a:p>
          <a:p>
            <a:pPr lvl="1" algn="just">
              <a:buFont typeface="Wingdings" pitchFamily="2" charset="2"/>
              <a:buChar char="v"/>
            </a:pPr>
            <a:r>
              <a:rPr lang="es-MX" i="1" dirty="0" smtClean="0"/>
              <a:t>Educación Física</a:t>
            </a:r>
          </a:p>
          <a:p>
            <a:pPr lvl="1" algn="just">
              <a:buFont typeface="Wingdings" pitchFamily="2" charset="2"/>
              <a:buChar char="v"/>
            </a:pPr>
            <a:r>
              <a:rPr lang="es-MX" i="1" dirty="0" smtClean="0"/>
              <a:t>Educación Artística</a:t>
            </a:r>
            <a:endParaRPr lang="es-MX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7" grpId="0" animBg="1"/>
      <p:bldP spid="8" grpId="0" animBg="1"/>
      <p:bldP spid="9" grpId="0" animBg="1"/>
      <p:bldP spid="15" grpId="0" animBg="1"/>
      <p:bldP spid="15" grpId="1" animBg="1"/>
      <p:bldP spid="20" grpId="0" animBg="1"/>
      <p:bldP spid="20" grpId="1" animBg="1"/>
      <p:bldP spid="20" grpId="2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Extracto"/>
          <p:cNvSpPr/>
          <p:nvPr/>
        </p:nvSpPr>
        <p:spPr>
          <a:xfrm rot="5400000">
            <a:off x="1643041" y="1142985"/>
            <a:ext cx="5072099" cy="4214841"/>
          </a:xfrm>
          <a:prstGeom prst="flowChartExtra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5286380" y="0"/>
            <a:ext cx="3857620" cy="23574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dirty="0" smtClean="0"/>
              <a:t>Principios que establece  la Unesco</a:t>
            </a:r>
          </a:p>
          <a:p>
            <a:r>
              <a:rPr lang="es-MX" dirty="0" smtClean="0"/>
              <a:t>1. Acceso universal a la información.</a:t>
            </a:r>
          </a:p>
          <a:p>
            <a:r>
              <a:rPr lang="es-MX" dirty="0" smtClean="0"/>
              <a:t>2. Libertad de expresión.</a:t>
            </a:r>
          </a:p>
          <a:p>
            <a:r>
              <a:rPr lang="es-MX" dirty="0" smtClean="0"/>
              <a:t>3. Diversidad cultural y lingüística.</a:t>
            </a:r>
          </a:p>
          <a:p>
            <a:r>
              <a:rPr lang="es-MX" dirty="0" smtClean="0"/>
              <a:t>4. Educación para todos.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0" y="1571612"/>
            <a:ext cx="2000232" cy="34163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MX" dirty="0" smtClean="0">
                <a:solidFill>
                  <a:prstClr val="black"/>
                </a:solidFill>
              </a:rPr>
              <a:t>Las TIC son fundamentales para el desarrollo económico, político y social. </a:t>
            </a:r>
          </a:p>
          <a:p>
            <a:pPr lvl="0" algn="ctr"/>
            <a:r>
              <a:rPr lang="es-MX" dirty="0" smtClean="0">
                <a:solidFill>
                  <a:prstClr val="black"/>
                </a:solidFill>
              </a:rPr>
              <a:t>Su ausencia aumenta la desigualdad entre los países y las personas.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928794" y="1928802"/>
            <a:ext cx="250033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28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Gestión para el desarrollo de </a:t>
            </a:r>
            <a:r>
              <a:rPr lang="es-MX" sz="24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Habilidades</a:t>
            </a:r>
            <a:r>
              <a:rPr lang="es-MX" sz="28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Digitales</a:t>
            </a:r>
            <a:endParaRPr lang="es-MX" sz="2800" b="1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715140" y="3000372"/>
            <a:ext cx="2714644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2000" dirty="0" smtClean="0"/>
              <a:t>Aulas de medios y </a:t>
            </a:r>
          </a:p>
          <a:p>
            <a:r>
              <a:rPr lang="es-MX" sz="2000" dirty="0" smtClean="0"/>
              <a:t>Aulas telemáticas</a:t>
            </a:r>
            <a:endParaRPr lang="es-MX" sz="2000" dirty="0"/>
          </a:p>
        </p:txBody>
      </p:sp>
      <p:sp>
        <p:nvSpPr>
          <p:cNvPr id="10" name="9 Rectángulo"/>
          <p:cNvSpPr/>
          <p:nvPr/>
        </p:nvSpPr>
        <p:spPr>
          <a:xfrm>
            <a:off x="4143372" y="4795897"/>
            <a:ext cx="5286412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2000" b="1" i="1" dirty="0" smtClean="0"/>
              <a:t>	La estrategia </a:t>
            </a:r>
          </a:p>
          <a:p>
            <a:pPr>
              <a:buBlip>
                <a:blip r:embed="rId2"/>
              </a:buBlip>
            </a:pPr>
            <a:r>
              <a:rPr lang="es-MX" i="1" u="sng" dirty="0" smtClean="0"/>
              <a:t>Pedagógico.</a:t>
            </a:r>
            <a:r>
              <a:rPr lang="es-MX" i="1" dirty="0" smtClean="0"/>
              <a:t> materiales educativos.</a:t>
            </a:r>
          </a:p>
          <a:p>
            <a:pPr>
              <a:buBlip>
                <a:blip r:embed="rId2"/>
              </a:buBlip>
            </a:pPr>
            <a:r>
              <a:rPr lang="es-MX" i="1" u="sng" dirty="0" smtClean="0"/>
              <a:t>Gestión</a:t>
            </a:r>
            <a:r>
              <a:rPr lang="es-MX" i="1" dirty="0" smtClean="0"/>
              <a:t>. organizar, sistematizar la información </a:t>
            </a:r>
          </a:p>
          <a:p>
            <a:pPr>
              <a:buBlip>
                <a:blip r:embed="rId2"/>
              </a:buBlip>
            </a:pPr>
            <a:r>
              <a:rPr lang="es-MX" i="1" u="sng" dirty="0" smtClean="0"/>
              <a:t>Acompañamiento</a:t>
            </a:r>
            <a:r>
              <a:rPr lang="es-MX" i="1" dirty="0" smtClean="0"/>
              <a:t>. apoyar a los maestros. </a:t>
            </a:r>
          </a:p>
          <a:p>
            <a:pPr>
              <a:buBlip>
                <a:blip r:embed="rId2"/>
              </a:buBlip>
            </a:pPr>
            <a:r>
              <a:rPr lang="es-MX" i="1" u="sng" dirty="0" smtClean="0"/>
              <a:t>Conectividad</a:t>
            </a:r>
            <a:r>
              <a:rPr lang="es-MX" i="1" dirty="0" smtClean="0"/>
              <a:t>. todo el equipamiento y conectividad.</a:t>
            </a: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4857752" y="2857496"/>
            <a:ext cx="1632178" cy="830997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s-MX" sz="4800" b="1" dirty="0" smtClean="0">
                <a:solidFill>
                  <a:prstClr val="black"/>
                </a:solidFill>
              </a:rPr>
              <a:t>HDT</a:t>
            </a:r>
            <a:endParaRPr lang="es-MX" sz="4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214514" y="4786322"/>
            <a:ext cx="6929486" cy="207167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i="1" u="sng" dirty="0" smtClean="0">
                <a:solidFill>
                  <a:schemeClr val="tx1"/>
                </a:solidFill>
              </a:rPr>
              <a:t>Es indispensable</a:t>
            </a:r>
          </a:p>
          <a:p>
            <a:pPr algn="just">
              <a:buBlip>
                <a:blip r:embed="rId2"/>
              </a:buBlip>
            </a:pPr>
            <a:r>
              <a:rPr lang="es-MX" dirty="0" smtClean="0">
                <a:solidFill>
                  <a:schemeClr val="tx1"/>
                </a:solidFill>
              </a:rPr>
              <a:t>Fortalecer los procesos de evaluación</a:t>
            </a:r>
          </a:p>
          <a:p>
            <a:pPr algn="just">
              <a:buBlip>
                <a:blip r:embed="rId2"/>
              </a:buBlip>
            </a:pPr>
            <a:r>
              <a:rPr lang="es-MX" dirty="0" smtClean="0">
                <a:solidFill>
                  <a:schemeClr val="tx1"/>
                </a:solidFill>
              </a:rPr>
              <a:t>Elevar la calidad de la educación</a:t>
            </a:r>
          </a:p>
          <a:p>
            <a:pPr algn="just">
              <a:buBlip>
                <a:blip r:embed="rId2"/>
              </a:buBlip>
            </a:pPr>
            <a:r>
              <a:rPr lang="es-MX" dirty="0" smtClean="0">
                <a:solidFill>
                  <a:schemeClr val="tx1"/>
                </a:solidFill>
              </a:rPr>
              <a:t>El egreso de estudiantes con competencias</a:t>
            </a:r>
          </a:p>
          <a:p>
            <a:pPr algn="just">
              <a:buBlip>
                <a:blip r:embed="rId2"/>
              </a:buBlip>
            </a:pPr>
            <a:r>
              <a:rPr lang="es-MX" dirty="0" smtClean="0">
                <a:solidFill>
                  <a:schemeClr val="tx1"/>
                </a:solidFill>
              </a:rPr>
              <a:t>El dominio de las TIC</a:t>
            </a:r>
          </a:p>
          <a:p>
            <a:pPr algn="just">
              <a:buBlip>
                <a:blip r:embed="rId2"/>
              </a:buBlip>
            </a:pPr>
            <a:r>
              <a:rPr lang="es-MX" dirty="0" smtClean="0">
                <a:solidFill>
                  <a:schemeClr val="tx1"/>
                </a:solidFill>
              </a:rPr>
              <a:t>Formar a los futuros ciudadanos que requiere el país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0" y="2786058"/>
            <a:ext cx="2714612" cy="178595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 smtClean="0">
                <a:solidFill>
                  <a:schemeClr val="tx1"/>
                </a:solidFill>
              </a:rPr>
              <a:t>Una propuesta para renovar a la escuela pública y su papel dentro del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sistema educativo nacional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6858016" y="0"/>
            <a:ext cx="2285984" cy="400050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Esta organizado para que cada estudiante desarrolle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competencias que le permitan conducirse en una economía donde el conocimiento es fuente principal para la creación de valores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0" y="0"/>
            <a:ext cx="2571768" cy="150019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La RIEB culmina un ciclo de reformas curriculares en Educación Básica</a:t>
            </a:r>
            <a:endParaRPr lang="es-MX" dirty="0"/>
          </a:p>
        </p:txBody>
      </p:sp>
      <p:sp>
        <p:nvSpPr>
          <p:cNvPr id="9" name="8 Rectángulo redondeado"/>
          <p:cNvSpPr/>
          <p:nvPr/>
        </p:nvSpPr>
        <p:spPr>
          <a:xfrm>
            <a:off x="3571868" y="0"/>
            <a:ext cx="2214578" cy="121444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Atiende a los desafíos del siglo XXI</a:t>
            </a:r>
            <a:endParaRPr lang="es-MX" dirty="0"/>
          </a:p>
        </p:txBody>
      </p:sp>
      <p:sp>
        <p:nvSpPr>
          <p:cNvPr id="10" name="9 Rectángulo redondeado"/>
          <p:cNvSpPr/>
          <p:nvPr/>
        </p:nvSpPr>
        <p:spPr>
          <a:xfrm>
            <a:off x="503067" y="4679153"/>
            <a:ext cx="6429420" cy="228601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tx1"/>
                </a:solidFill>
              </a:rPr>
              <a:t>Propósito es contar con escuelas mejor preparadas</a:t>
            </a:r>
            <a:endParaRPr lang="es-MX" dirty="0"/>
          </a:p>
        </p:txBody>
      </p:sp>
      <p:cxnSp>
        <p:nvCxnSpPr>
          <p:cNvPr id="12" name="11 Conector recto de flecha"/>
          <p:cNvCxnSpPr>
            <a:stCxn id="15" idx="1"/>
            <a:endCxn id="8" idx="2"/>
          </p:cNvCxnSpPr>
          <p:nvPr/>
        </p:nvCxnSpPr>
        <p:spPr>
          <a:xfrm rot="10800000">
            <a:off x="1285884" y="1500199"/>
            <a:ext cx="1785922" cy="11187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stCxn id="15" idx="0"/>
          </p:cNvCxnSpPr>
          <p:nvPr/>
        </p:nvCxnSpPr>
        <p:spPr>
          <a:xfrm rot="16200000" flipV="1">
            <a:off x="4572794" y="1358092"/>
            <a:ext cx="213520" cy="70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rot="16200000" flipV="1">
            <a:off x="4375546" y="1768066"/>
            <a:ext cx="28575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5680051" y="4429902"/>
            <a:ext cx="749337" cy="3564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endCxn id="6" idx="3"/>
          </p:cNvCxnSpPr>
          <p:nvPr/>
        </p:nvCxnSpPr>
        <p:spPr>
          <a:xfrm rot="10800000">
            <a:off x="2714612" y="3679034"/>
            <a:ext cx="928726" cy="750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Pentágono regular"/>
          <p:cNvSpPr/>
          <p:nvPr/>
        </p:nvSpPr>
        <p:spPr>
          <a:xfrm>
            <a:off x="3071802" y="1500174"/>
            <a:ext cx="3286148" cy="2928958"/>
          </a:xfrm>
          <a:prstGeom prst="pentag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tx1"/>
                </a:solidFill>
              </a:rPr>
              <a:t>Plan de </a:t>
            </a:r>
            <a:r>
              <a:rPr lang="es-MX" sz="2800" b="1" dirty="0" smtClean="0">
                <a:solidFill>
                  <a:schemeClr val="tx1"/>
                </a:solidFill>
              </a:rPr>
              <a:t>estudios</a:t>
            </a:r>
            <a:r>
              <a:rPr lang="es-MX" sz="3200" b="1" dirty="0" smtClean="0">
                <a:solidFill>
                  <a:schemeClr val="tx1"/>
                </a:solidFill>
              </a:rPr>
              <a:t> 2011</a:t>
            </a:r>
            <a:endParaRPr lang="es-MX" sz="3200" dirty="0"/>
          </a:p>
        </p:txBody>
      </p:sp>
      <p:cxnSp>
        <p:nvCxnSpPr>
          <p:cNvPr id="24" name="23 Conector recto de flecha"/>
          <p:cNvCxnSpPr>
            <a:stCxn id="15" idx="5"/>
            <a:endCxn id="7" idx="1"/>
          </p:cNvCxnSpPr>
          <p:nvPr/>
        </p:nvCxnSpPr>
        <p:spPr>
          <a:xfrm flipV="1">
            <a:off x="6357946" y="2000252"/>
            <a:ext cx="500070" cy="6186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643110" y="785794"/>
            <a:ext cx="65008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600" dirty="0" smtClean="0"/>
              <a:t>• Utilizar herramientas y recursos digitales.</a:t>
            </a:r>
          </a:p>
          <a:p>
            <a:pPr>
              <a:lnSpc>
                <a:spcPct val="150000"/>
              </a:lnSpc>
            </a:pPr>
            <a:r>
              <a:rPr lang="es-MX" sz="1600" dirty="0" smtClean="0"/>
              <a:t>• Aplicar conceptos adquiridos.</a:t>
            </a:r>
          </a:p>
          <a:p>
            <a:pPr>
              <a:lnSpc>
                <a:spcPct val="150000"/>
              </a:lnSpc>
            </a:pPr>
            <a:r>
              <a:rPr lang="es-MX" sz="1600" dirty="0" smtClean="0"/>
              <a:t>• Explorar preguntas y temas de interés.</a:t>
            </a:r>
          </a:p>
          <a:p>
            <a:pPr>
              <a:lnSpc>
                <a:spcPct val="150000"/>
              </a:lnSpc>
            </a:pPr>
            <a:r>
              <a:rPr lang="es-MX" sz="1600" dirty="0" smtClean="0"/>
              <a:t>• Utilizar herramientas de colaboración y comunicación.</a:t>
            </a:r>
          </a:p>
          <a:p>
            <a:pPr>
              <a:lnSpc>
                <a:spcPct val="150000"/>
              </a:lnSpc>
            </a:pPr>
            <a:r>
              <a:rPr lang="es-MX" sz="1600" dirty="0" smtClean="0"/>
              <a:t>• Utilizar modelos y simulaciones para explorar algunos temas.</a:t>
            </a:r>
          </a:p>
          <a:p>
            <a:pPr>
              <a:lnSpc>
                <a:spcPct val="150000"/>
              </a:lnSpc>
            </a:pPr>
            <a:r>
              <a:rPr lang="es-MX" sz="1600" dirty="0" smtClean="0"/>
              <a:t>• Generar productos originales con el uso de las TIC.</a:t>
            </a:r>
          </a:p>
          <a:p>
            <a:pPr>
              <a:lnSpc>
                <a:spcPct val="150000"/>
              </a:lnSpc>
            </a:pPr>
            <a:r>
              <a:rPr lang="es-MX" sz="1600" dirty="0" smtClean="0"/>
              <a:t>• Desarrollar investigaciones o proyectos para resolver problemas.</a:t>
            </a:r>
          </a:p>
          <a:p>
            <a:pPr>
              <a:lnSpc>
                <a:spcPct val="150000"/>
              </a:lnSpc>
            </a:pPr>
            <a:r>
              <a:rPr lang="es-MX" sz="1600" dirty="0" smtClean="0"/>
              <a:t>• Utilizar herramientas de productividad.</a:t>
            </a:r>
          </a:p>
          <a:p>
            <a:pPr>
              <a:lnSpc>
                <a:spcPct val="150000"/>
              </a:lnSpc>
            </a:pPr>
            <a:r>
              <a:rPr lang="es-MX" sz="1600" dirty="0" smtClean="0"/>
              <a:t>• Utilizar las redes sociales y participar en redes de aprendizaje.</a:t>
            </a:r>
          </a:p>
          <a:p>
            <a:pPr>
              <a:lnSpc>
                <a:spcPct val="150000"/>
              </a:lnSpc>
            </a:pPr>
            <a:r>
              <a:rPr lang="es-MX" sz="1600" dirty="0" smtClean="0"/>
              <a:t>• Uso responsable de software y hardware.</a:t>
            </a:r>
          </a:p>
          <a:p>
            <a:pPr>
              <a:lnSpc>
                <a:spcPct val="150000"/>
              </a:lnSpc>
            </a:pPr>
            <a:r>
              <a:rPr lang="es-MX" sz="1600" dirty="0" smtClean="0"/>
              <a:t>• Uso seguro y responsable de Internet y herramientas digitales.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0" y="3286124"/>
            <a:ext cx="178595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s-MX" sz="2000" dirty="0" smtClean="0">
                <a:solidFill>
                  <a:prstClr val="black"/>
                </a:solidFill>
              </a:rPr>
              <a:t>Indicadores</a:t>
            </a:r>
          </a:p>
        </p:txBody>
      </p:sp>
      <p:sp>
        <p:nvSpPr>
          <p:cNvPr id="4" name="3 Abrir llave"/>
          <p:cNvSpPr/>
          <p:nvPr/>
        </p:nvSpPr>
        <p:spPr>
          <a:xfrm>
            <a:off x="1857356" y="714356"/>
            <a:ext cx="1071570" cy="57150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171448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b="1" dirty="0" smtClean="0"/>
              <a:t>La gestión Escolar</a:t>
            </a:r>
            <a:endParaRPr lang="es-MX" b="1" dirty="0"/>
          </a:p>
        </p:txBody>
      </p:sp>
      <p:sp>
        <p:nvSpPr>
          <p:cNvPr id="5" name="4 Rectángulo"/>
          <p:cNvSpPr/>
          <p:nvPr/>
        </p:nvSpPr>
        <p:spPr>
          <a:xfrm>
            <a:off x="3500430" y="0"/>
            <a:ext cx="2571768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b="1" dirty="0" smtClean="0"/>
              <a:t>Elementos y condiciones para la reforma en la gestión escolar</a:t>
            </a:r>
            <a:endParaRPr lang="es-MX" b="1" dirty="0"/>
          </a:p>
        </p:txBody>
      </p:sp>
      <p:sp>
        <p:nvSpPr>
          <p:cNvPr id="7" name="6 Rectángulo"/>
          <p:cNvSpPr/>
          <p:nvPr/>
        </p:nvSpPr>
        <p:spPr>
          <a:xfrm>
            <a:off x="7000892" y="0"/>
            <a:ext cx="1928858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b="1" dirty="0" smtClean="0"/>
              <a:t>Gestión de la asesoría académica en la escuela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0" y="3071810"/>
            <a:ext cx="2000232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b="1" dirty="0" smtClean="0"/>
              <a:t>Modelos de gestión específicos para cada contexto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7358082" y="2857496"/>
            <a:ext cx="1785918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b="1" dirty="0" smtClean="0"/>
              <a:t>Gestión para avanzar hacia una Escuela de Tiempo Completo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0" y="5657671"/>
            <a:ext cx="228600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 algn="ctr"/>
            <a:r>
              <a:rPr lang="es-MX" b="1" dirty="0" smtClean="0">
                <a:solidFill>
                  <a:prstClr val="black"/>
                </a:solidFill>
              </a:rPr>
              <a:t>Gestión del tiempo en jornada ampliada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6858000" y="5380672"/>
            <a:ext cx="2286000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 algn="ctr"/>
            <a:r>
              <a:rPr lang="es-MX" b="1" dirty="0" smtClean="0">
                <a:solidFill>
                  <a:prstClr val="black"/>
                </a:solidFill>
              </a:rPr>
              <a:t>Gestión del tiempo propuesto en las escuelas de medio tiempo</a:t>
            </a:r>
          </a:p>
        </p:txBody>
      </p:sp>
      <p:sp>
        <p:nvSpPr>
          <p:cNvPr id="17" name="16 Heptágono"/>
          <p:cNvSpPr/>
          <p:nvPr/>
        </p:nvSpPr>
        <p:spPr>
          <a:xfrm>
            <a:off x="2786050" y="2214554"/>
            <a:ext cx="3786214" cy="2500330"/>
          </a:xfrm>
          <a:prstGeom prst="heptag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Gestión Educativa y de los Aprendizajes</a:t>
            </a:r>
            <a:endParaRPr lang="es-MX" sz="28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9" name="18 Conector recto de flecha"/>
          <p:cNvCxnSpPr>
            <a:stCxn id="17" idx="5"/>
          </p:cNvCxnSpPr>
          <p:nvPr/>
        </p:nvCxnSpPr>
        <p:spPr>
          <a:xfrm rot="10800000">
            <a:off x="857225" y="785795"/>
            <a:ext cx="2303777" cy="19239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17" idx="6"/>
            <a:endCxn id="5" idx="2"/>
          </p:cNvCxnSpPr>
          <p:nvPr/>
        </p:nvCxnSpPr>
        <p:spPr>
          <a:xfrm rot="5400000" flipH="1" flipV="1">
            <a:off x="4225623" y="1653864"/>
            <a:ext cx="1014225" cy="107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17" idx="0"/>
          </p:cNvCxnSpPr>
          <p:nvPr/>
        </p:nvCxnSpPr>
        <p:spPr>
          <a:xfrm flipV="1">
            <a:off x="6197313" y="1285860"/>
            <a:ext cx="1732273" cy="14239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>
            <a:stCxn id="17" idx="4"/>
            <a:endCxn id="9" idx="3"/>
          </p:cNvCxnSpPr>
          <p:nvPr/>
        </p:nvCxnSpPr>
        <p:spPr>
          <a:xfrm rot="10800000">
            <a:off x="2000232" y="3810475"/>
            <a:ext cx="785808" cy="120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>
            <a:stCxn id="17" idx="1"/>
            <a:endCxn id="11" idx="1"/>
          </p:cNvCxnSpPr>
          <p:nvPr/>
        </p:nvCxnSpPr>
        <p:spPr>
          <a:xfrm>
            <a:off x="6572274" y="3822533"/>
            <a:ext cx="785808" cy="506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>
            <a:stCxn id="17" idx="3"/>
            <a:endCxn id="13" idx="0"/>
          </p:cNvCxnSpPr>
          <p:nvPr/>
        </p:nvCxnSpPr>
        <p:spPr>
          <a:xfrm rot="5400000">
            <a:off x="2018438" y="3839459"/>
            <a:ext cx="942774" cy="2693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>
            <a:stCxn id="17" idx="2"/>
            <a:endCxn id="15" idx="0"/>
          </p:cNvCxnSpPr>
          <p:nvPr/>
        </p:nvCxnSpPr>
        <p:spPr>
          <a:xfrm rot="16200000" flipH="1">
            <a:off x="6428445" y="3808116"/>
            <a:ext cx="665775" cy="2479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"/>
          <p:cNvSpPr/>
          <p:nvPr/>
        </p:nvSpPr>
        <p:spPr>
          <a:xfrm>
            <a:off x="0" y="0"/>
            <a:ext cx="3643306" cy="369331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MX" dirty="0" smtClean="0"/>
              <a:t>Desarrollo de  nuevas formas de relación, colaboración y organización,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Recuperar el papel relevante de la escuela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Propone los Estándares de Gestión para la Educación Básica, 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Se busca una gestión con bases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Implica una comunicación eficaz y una reorganización del colectivo</a:t>
            </a:r>
            <a:endParaRPr lang="es-MX" dirty="0"/>
          </a:p>
        </p:txBody>
      </p:sp>
      <p:sp>
        <p:nvSpPr>
          <p:cNvPr id="35" name="34 Rectángulo"/>
          <p:cNvSpPr/>
          <p:nvPr/>
        </p:nvSpPr>
        <p:spPr>
          <a:xfrm>
            <a:off x="3357554" y="0"/>
            <a:ext cx="3286148" cy="20313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MX" dirty="0" smtClean="0"/>
              <a:t>Creación de Regiones para la Gestión de la Educación Básica (RGEB), 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Establecimiento de los equipos de supervisión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Los Centros de Desarrollo Educativo,</a:t>
            </a:r>
            <a:endParaRPr lang="es-MX" dirty="0"/>
          </a:p>
        </p:txBody>
      </p:sp>
      <p:sp>
        <p:nvSpPr>
          <p:cNvPr id="36" name="35 Rectángulo"/>
          <p:cNvSpPr/>
          <p:nvPr/>
        </p:nvSpPr>
        <p:spPr>
          <a:xfrm>
            <a:off x="6857984" y="0"/>
            <a:ext cx="2286016" cy="258532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dirty="0" smtClean="0"/>
              <a:t>La asesoría y el  acompañamiento a la escuela se basa en la profesionalización de los</a:t>
            </a:r>
          </a:p>
          <a:p>
            <a:pPr algn="ctr"/>
            <a:r>
              <a:rPr lang="es-MX" dirty="0" smtClean="0"/>
              <a:t>docentes y directivos de los planteles</a:t>
            </a:r>
            <a:endParaRPr lang="es-MX" dirty="0"/>
          </a:p>
        </p:txBody>
      </p:sp>
      <p:sp>
        <p:nvSpPr>
          <p:cNvPr id="37" name="36 Rectángulo"/>
          <p:cNvSpPr/>
          <p:nvPr/>
        </p:nvSpPr>
        <p:spPr>
          <a:xfrm>
            <a:off x="0" y="2857496"/>
            <a:ext cx="3357586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dirty="0" smtClean="0"/>
              <a:t>La propuesta curricular 2011 y los modelos de gestión que de él se derivan están pensados para una escuela completa</a:t>
            </a:r>
          </a:p>
        </p:txBody>
      </p:sp>
      <p:sp>
        <p:nvSpPr>
          <p:cNvPr id="38" name="37 Rectángulo"/>
          <p:cNvSpPr/>
          <p:nvPr/>
        </p:nvSpPr>
        <p:spPr>
          <a:xfrm>
            <a:off x="5357786" y="2500306"/>
            <a:ext cx="3786214" cy="280076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600" i="1" dirty="0" smtClean="0"/>
              <a:t>El incremento de tiempo de la jornada escolar es urgente, porque el currículo exige poner en práctica formas de trabajo didáctico</a:t>
            </a:r>
          </a:p>
          <a:p>
            <a:r>
              <a:rPr lang="es-MX" sz="1600" dirty="0" smtClean="0"/>
              <a:t>2011-2012 serán 5500 las escuelas de tiempo completo</a:t>
            </a:r>
          </a:p>
          <a:p>
            <a:r>
              <a:rPr lang="es-MX" sz="1600" dirty="0" smtClean="0"/>
              <a:t>2012-2013 sean 7000</a:t>
            </a:r>
          </a:p>
          <a:p>
            <a:r>
              <a:rPr lang="es-MX" sz="1600" dirty="0" smtClean="0"/>
              <a:t>2015 45,000</a:t>
            </a:r>
          </a:p>
          <a:p>
            <a:r>
              <a:rPr lang="es-MX" sz="1600" dirty="0" smtClean="0"/>
              <a:t>Meta para el 2021 todas las escuelas funcionen en edificios propios</a:t>
            </a:r>
            <a:endParaRPr lang="es-MX" sz="1600" dirty="0"/>
          </a:p>
        </p:txBody>
      </p:sp>
      <p:sp>
        <p:nvSpPr>
          <p:cNvPr id="39" name="38 Rectángulo"/>
          <p:cNvSpPr/>
          <p:nvPr/>
        </p:nvSpPr>
        <p:spPr>
          <a:xfrm>
            <a:off x="0" y="3995678"/>
            <a:ext cx="3286148" cy="28623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dirty="0" smtClean="0"/>
              <a:t>Se suman 400 horas a la jornada regular para un total de 1 200 horas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Incrementar las horas destinadas al aprendizaje del inglés, 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la inmersión en el uso de las TIC y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Disponer de más tiempo para la educación física.</a:t>
            </a:r>
            <a:endParaRPr lang="es-MX" dirty="0"/>
          </a:p>
        </p:txBody>
      </p:sp>
      <p:sp>
        <p:nvSpPr>
          <p:cNvPr id="40" name="39 Rectángulo"/>
          <p:cNvSpPr/>
          <p:nvPr/>
        </p:nvSpPr>
        <p:spPr>
          <a:xfrm>
            <a:off x="4643438" y="3718679"/>
            <a:ext cx="4500562" cy="31393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dirty="0" smtClean="0"/>
              <a:t>En primaria se incorporan 2.5 horas para la asignatura de Segunda Lengua</a:t>
            </a:r>
          </a:p>
          <a:p>
            <a:endParaRPr lang="es-MX" dirty="0" smtClean="0"/>
          </a:p>
          <a:p>
            <a:r>
              <a:rPr lang="es-MX" dirty="0" smtClean="0"/>
              <a:t>Alternativas:</a:t>
            </a:r>
          </a:p>
          <a:p>
            <a:r>
              <a:rPr lang="es-MX" dirty="0" smtClean="0"/>
              <a:t>1. Las escuelas de doble turno amplían media hora</a:t>
            </a:r>
          </a:p>
          <a:p>
            <a:r>
              <a:rPr lang="es-MX" dirty="0" smtClean="0"/>
              <a:t>2. Las escuelas alejadas desarrollan jornadas sabatinas</a:t>
            </a:r>
          </a:p>
          <a:p>
            <a:r>
              <a:rPr lang="es-MX" dirty="0" smtClean="0"/>
              <a:t>3. Las de un solo turno, la imparten en </a:t>
            </a:r>
            <a:r>
              <a:rPr lang="es-MX" dirty="0" err="1" smtClean="0"/>
              <a:t>contraturno</a:t>
            </a:r>
            <a:r>
              <a:rPr lang="es-MX" dirty="0" smtClean="0"/>
              <a:t>,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9" grpId="0" animBg="1"/>
      <p:bldP spid="11" grpId="0" animBg="1"/>
      <p:bldP spid="13" grpId="0" animBg="1"/>
      <p:bldP spid="15" grpId="0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357166"/>
            <a:ext cx="8429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Estándares Curriculares y aprendizajes esperados</a:t>
            </a:r>
            <a:endParaRPr lang="es-MX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000100" y="3429000"/>
            <a:ext cx="77867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EVALÚA:</a:t>
            </a:r>
          </a:p>
          <a:p>
            <a:r>
              <a:rPr lang="es-MX" dirty="0" smtClean="0"/>
              <a:t>conocimientos y habilidades, en tres campos formativos </a:t>
            </a:r>
          </a:p>
          <a:p>
            <a:pPr lvl="2">
              <a:buFont typeface="Wingdings" pitchFamily="2" charset="2"/>
              <a:buChar char="Ø"/>
            </a:pPr>
            <a:r>
              <a:rPr lang="es-MX" dirty="0" smtClean="0"/>
              <a:t>La lectura como habilidad superior, (comprensión lectora)</a:t>
            </a:r>
          </a:p>
          <a:p>
            <a:pPr lvl="2">
              <a:buFont typeface="Wingdings" pitchFamily="2" charset="2"/>
              <a:buChar char="Ø"/>
            </a:pPr>
            <a:r>
              <a:rPr lang="es-MX" dirty="0" smtClean="0"/>
              <a:t>El pensamiento abstracto, (Matemáticas)</a:t>
            </a:r>
          </a:p>
          <a:p>
            <a:pPr lvl="2">
              <a:buFont typeface="Wingdings" pitchFamily="2" charset="2"/>
              <a:buChar char="Ø"/>
            </a:pPr>
            <a:r>
              <a:rPr lang="es-MX" dirty="0" smtClean="0"/>
              <a:t>El conocimiento objetivo del entorno (Ciencias) 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285720" y="1643050"/>
            <a:ext cx="828680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MX" sz="3200" b="1" dirty="0" smtClean="0">
                <a:solidFill>
                  <a:prstClr val="black"/>
                </a:solidFill>
              </a:rPr>
              <a:t>Pisa</a:t>
            </a:r>
          </a:p>
          <a:p>
            <a:pPr lvl="0" algn="just"/>
            <a:r>
              <a:rPr lang="es-MX" dirty="0" smtClean="0">
                <a:solidFill>
                  <a:prstClr val="black"/>
                </a:solidFill>
              </a:rPr>
              <a:t>El Programa para la Evaluación Internacional de Alumnos, es un marco de referencia internacional que permite conocer el nivel de desempeño de los alumnos que concluyen la Educación Básica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71472" y="5286388"/>
            <a:ext cx="8215370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2400" dirty="0" smtClean="0"/>
              <a:t>ESTÁNDARES</a:t>
            </a:r>
          </a:p>
          <a:p>
            <a:r>
              <a:rPr lang="es-MX" dirty="0" smtClean="0"/>
              <a:t>Expresan lo que los alumnos deben saber y ser capaces de hacer en los cuatro periodos escolares</a:t>
            </a:r>
            <a:endParaRPr lang="es-MX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5720" y="357166"/>
            <a:ext cx="828680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smtClean="0"/>
              <a:t>Se enfoca a que los alumnos usen eficientemente el lenguaje como herramienta de comunicación y para seguir aprendiendo. Componentes:</a:t>
            </a:r>
          </a:p>
          <a:p>
            <a:pPr algn="just"/>
            <a:endParaRPr lang="es-MX" sz="200" dirty="0" smtClean="0"/>
          </a:p>
          <a:p>
            <a:pPr lvl="2" algn="just"/>
            <a:r>
              <a:rPr lang="es-MX" dirty="0" smtClean="0"/>
              <a:t>1. Procesos de lectura e interpretación de textos.</a:t>
            </a:r>
          </a:p>
          <a:p>
            <a:pPr lvl="2" algn="just"/>
            <a:r>
              <a:rPr lang="es-MX" dirty="0" smtClean="0"/>
              <a:t>2. Producción de textos escritos.</a:t>
            </a:r>
          </a:p>
          <a:p>
            <a:pPr lvl="2" algn="just"/>
            <a:r>
              <a:rPr lang="es-MX" dirty="0" smtClean="0"/>
              <a:t>3. Producción de textos orales y participación en eventos comunicativos.</a:t>
            </a:r>
          </a:p>
          <a:p>
            <a:pPr lvl="2" algn="just"/>
            <a:r>
              <a:rPr lang="es-MX" dirty="0" smtClean="0"/>
              <a:t>4. Conocimiento de las características, de la función y del uso del lenguaje.</a:t>
            </a:r>
          </a:p>
          <a:p>
            <a:pPr lvl="2" algn="just"/>
            <a:r>
              <a:rPr lang="es-MX" dirty="0" smtClean="0"/>
              <a:t>5. Actitudes hacia el lenguaje.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214282" y="0"/>
            <a:ext cx="1196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b="1" i="1" u="sng" dirty="0" smtClean="0">
                <a:solidFill>
                  <a:prstClr val="black"/>
                </a:solidFill>
              </a:rPr>
              <a:t>Español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85720" y="3714752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 smtClean="0"/>
              <a:t>Habilidad lectora</a:t>
            </a:r>
          </a:p>
          <a:p>
            <a:pPr algn="just">
              <a:buBlip>
                <a:blip r:embed="rId2"/>
              </a:buBlip>
            </a:pPr>
            <a:r>
              <a:rPr lang="es-MX" dirty="0" smtClean="0"/>
              <a:t>Propician que la lectura se convierta en una práctica cotidiana</a:t>
            </a:r>
          </a:p>
          <a:p>
            <a:pPr algn="just">
              <a:buBlip>
                <a:blip r:embed="rId2"/>
              </a:buBlip>
            </a:pPr>
            <a:r>
              <a:rPr lang="es-MX" dirty="0" smtClean="0"/>
              <a:t>La práctica de la lectura desarrolla la capacidad de observación, atención, concentración.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143176" y="5103674"/>
            <a:ext cx="6000824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b="1" dirty="0" smtClean="0"/>
              <a:t>Segunda Lengua: Inglés</a:t>
            </a:r>
          </a:p>
          <a:p>
            <a:r>
              <a:rPr lang="es-MX" i="1" dirty="0" smtClean="0"/>
              <a:t>se agrupan en:</a:t>
            </a:r>
          </a:p>
          <a:p>
            <a:r>
              <a:rPr lang="es-MX" dirty="0" smtClean="0"/>
              <a:t>1. Comprensión.</a:t>
            </a:r>
          </a:p>
          <a:p>
            <a:r>
              <a:rPr lang="es-MX" dirty="0" smtClean="0"/>
              <a:t>2. Expresión.</a:t>
            </a:r>
          </a:p>
          <a:p>
            <a:r>
              <a:rPr lang="es-MX" dirty="0" smtClean="0"/>
              <a:t>3. </a:t>
            </a:r>
            <a:r>
              <a:rPr lang="es-MX" dirty="0" err="1" smtClean="0"/>
              <a:t>Multimodalidad</a:t>
            </a:r>
            <a:r>
              <a:rPr lang="es-MX" dirty="0" smtClean="0"/>
              <a:t>.</a:t>
            </a:r>
          </a:p>
          <a:p>
            <a:r>
              <a:rPr lang="es-MX" dirty="0" smtClean="0"/>
              <a:t>4. Actitudes hacia el lenguaje y la comunicación.</a:t>
            </a:r>
            <a:endParaRPr lang="es-MX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7158" y="1000108"/>
            <a:ext cx="8786842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dirty="0" smtClean="0"/>
              <a:t>Se organizan en:</a:t>
            </a:r>
          </a:p>
          <a:p>
            <a:pPr>
              <a:lnSpc>
                <a:spcPct val="150000"/>
              </a:lnSpc>
            </a:pPr>
            <a:endParaRPr lang="es-MX" dirty="0" smtClean="0"/>
          </a:p>
          <a:p>
            <a:pPr>
              <a:lnSpc>
                <a:spcPct val="150000"/>
              </a:lnSpc>
            </a:pPr>
            <a:r>
              <a:rPr lang="es-MX" dirty="0" smtClean="0"/>
              <a:t>1. Sentido numérico y pensamiento algebraico.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2. Forma, espacio y medida.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3. Manejo de la información.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4. Actitud hacia el estudio de las matemáticas.</a:t>
            </a:r>
          </a:p>
          <a:p>
            <a:pPr>
              <a:lnSpc>
                <a:spcPct val="150000"/>
              </a:lnSpc>
            </a:pPr>
            <a:endParaRPr lang="es-MX" dirty="0" smtClean="0"/>
          </a:p>
          <a:p>
            <a:pPr lvl="3">
              <a:lnSpc>
                <a:spcPct val="150000"/>
              </a:lnSpc>
            </a:pPr>
            <a:r>
              <a:rPr lang="es-MX" dirty="0" smtClean="0"/>
              <a:t>Su progresión debe entenderse como:</a:t>
            </a:r>
          </a:p>
          <a:p>
            <a:pPr lvl="3">
              <a:lnSpc>
                <a:spcPct val="150000"/>
              </a:lnSpc>
            </a:pPr>
            <a:endParaRPr lang="es-MX" dirty="0" smtClean="0"/>
          </a:p>
          <a:p>
            <a:pPr lvl="3">
              <a:lnSpc>
                <a:spcPct val="150000"/>
              </a:lnSpc>
            </a:pPr>
            <a:r>
              <a:rPr lang="es-MX" dirty="0" smtClean="0"/>
              <a:t>• Transitar del lenguaje cotidiano a un lenguaje matemático </a:t>
            </a:r>
          </a:p>
          <a:p>
            <a:pPr lvl="3">
              <a:lnSpc>
                <a:spcPct val="150000"/>
              </a:lnSpc>
            </a:pPr>
            <a:r>
              <a:rPr lang="es-MX" dirty="0" smtClean="0"/>
              <a:t>• Ampliar y profundizar los conocimientos.</a:t>
            </a:r>
          </a:p>
          <a:p>
            <a:pPr lvl="3">
              <a:lnSpc>
                <a:spcPct val="150000"/>
              </a:lnSpc>
            </a:pPr>
            <a:r>
              <a:rPr lang="es-MX" dirty="0" smtClean="0"/>
              <a:t>• De resolver problemas con ayuda hacia el trabajo </a:t>
            </a:r>
          </a:p>
          <a:p>
            <a:pPr lvl="3">
              <a:lnSpc>
                <a:spcPct val="150000"/>
              </a:lnSpc>
            </a:pPr>
            <a:r>
              <a:rPr lang="es-MX" dirty="0" smtClean="0"/>
              <a:t>autónomo.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428596" y="428604"/>
            <a:ext cx="18245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1" u="sng" dirty="0" smtClean="0"/>
              <a:t>Matemáticas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1000108"/>
            <a:ext cx="835824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dirty="0" smtClean="0"/>
              <a:t>Se presentan en cuatro categorías: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1. Conocimiento científico.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2. Aplicaciones del conocimiento científico y de la tecnología.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3. Habilidades asociadas a la ciencia.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4. Actitudes asociadas a la ciencia.</a:t>
            </a:r>
          </a:p>
          <a:p>
            <a:pPr>
              <a:lnSpc>
                <a:spcPct val="150000"/>
              </a:lnSpc>
            </a:pPr>
            <a:endParaRPr lang="es-MX" dirty="0" smtClean="0"/>
          </a:p>
          <a:p>
            <a:pPr>
              <a:lnSpc>
                <a:spcPct val="150000"/>
              </a:lnSpc>
            </a:pPr>
            <a:endParaRPr lang="es-MX" dirty="0" smtClean="0"/>
          </a:p>
          <a:p>
            <a:pPr>
              <a:lnSpc>
                <a:spcPct val="150000"/>
              </a:lnSpc>
            </a:pPr>
            <a:r>
              <a:rPr lang="es-MX" dirty="0" smtClean="0"/>
              <a:t>La progresión es a través de :</a:t>
            </a:r>
          </a:p>
          <a:p>
            <a:pPr lvl="2">
              <a:lnSpc>
                <a:spcPct val="150000"/>
              </a:lnSpc>
            </a:pPr>
            <a:r>
              <a:rPr lang="es-MX" dirty="0" smtClean="0"/>
              <a:t>• Adquisición de un vocabulario básico </a:t>
            </a:r>
          </a:p>
          <a:p>
            <a:pPr lvl="2">
              <a:lnSpc>
                <a:spcPct val="150000"/>
              </a:lnSpc>
            </a:pPr>
            <a:r>
              <a:rPr lang="es-MX" dirty="0" smtClean="0"/>
              <a:t>• Capacidad para interpretar y representar fenómenos y procesos naturales.</a:t>
            </a:r>
          </a:p>
          <a:p>
            <a:pPr lvl="2">
              <a:lnSpc>
                <a:spcPct val="150000"/>
              </a:lnSpc>
            </a:pPr>
            <a:r>
              <a:rPr lang="es-MX" dirty="0" smtClean="0"/>
              <a:t>• Vinculación creciente del conocimiento científico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357158" y="500042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1" u="sng" dirty="0" smtClean="0"/>
              <a:t>Ciencias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1428736"/>
            <a:ext cx="8215370" cy="336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dirty="0" smtClean="0"/>
              <a:t>Se organizan en seis campos:</a:t>
            </a:r>
          </a:p>
          <a:p>
            <a:pPr>
              <a:lnSpc>
                <a:spcPct val="150000"/>
              </a:lnSpc>
            </a:pPr>
            <a:endParaRPr lang="es-MX" dirty="0" smtClean="0"/>
          </a:p>
          <a:p>
            <a:pPr>
              <a:lnSpc>
                <a:spcPct val="150000"/>
              </a:lnSpc>
            </a:pPr>
            <a:r>
              <a:rPr lang="es-MX" dirty="0" smtClean="0"/>
              <a:t>1. Creatividad e innovación.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2. Comunicación y colaboración.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3. Investigación y manejo de información.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4. Pensamiento crítico, solución de problemas y toma de decisiones.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5. Ciudadanía digital.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6. Funcionamiento y conceptos de las TIC.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642910" y="642918"/>
            <a:ext cx="2916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b="1" i="1" u="sng" dirty="0" smtClean="0">
                <a:solidFill>
                  <a:prstClr val="black"/>
                </a:solidFill>
              </a:rPr>
              <a:t>Habilidades Digitales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  EXITOS  MAESTR@S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MX" sz="4400" dirty="0" smtClean="0"/>
              <a:t>        CURSO-TALLER</a:t>
            </a:r>
          </a:p>
          <a:p>
            <a:pPr>
              <a:buNone/>
            </a:pPr>
            <a:r>
              <a:rPr lang="es-MX" sz="4400" dirty="0" smtClean="0"/>
              <a:t>   CARRERA MAGISTERIAL</a:t>
            </a:r>
          </a:p>
          <a:p>
            <a:endParaRPr lang="es-MX" sz="4400" dirty="0" smtClean="0"/>
          </a:p>
          <a:p>
            <a:r>
              <a:rPr lang="es-MX" sz="4400" dirty="0" smtClean="0"/>
              <a:t>       GRUPO TECNICO PEDAGOGICO SECCION 26</a:t>
            </a:r>
          </a:p>
          <a:p>
            <a:pPr>
              <a:buNone/>
            </a:pPr>
            <a:r>
              <a:rPr lang="es-MX" sz="4400" dirty="0" smtClean="0"/>
              <a:t>               S N T E</a:t>
            </a:r>
            <a:endParaRPr lang="es-MX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Elipse"/>
          <p:cNvSpPr/>
          <p:nvPr/>
        </p:nvSpPr>
        <p:spPr>
          <a:xfrm>
            <a:off x="357158" y="357166"/>
            <a:ext cx="2643206" cy="2071702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José Vasconcelos Universalidad de la educación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4" name="3 Elipse"/>
          <p:cNvSpPr/>
          <p:nvPr/>
        </p:nvSpPr>
        <p:spPr>
          <a:xfrm>
            <a:off x="3357554" y="500042"/>
            <a:ext cx="2500330" cy="2000264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Jaime Torres </a:t>
            </a:r>
            <a:r>
              <a:rPr lang="es-MX" dirty="0" err="1" smtClean="0">
                <a:solidFill>
                  <a:schemeClr val="tx1"/>
                </a:solidFill>
              </a:rPr>
              <a:t>Bodet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Plan de once años, </a:t>
            </a:r>
          </a:p>
        </p:txBody>
      </p:sp>
      <p:sp>
        <p:nvSpPr>
          <p:cNvPr id="5" name="4 Elipse"/>
          <p:cNvSpPr/>
          <p:nvPr/>
        </p:nvSpPr>
        <p:spPr>
          <a:xfrm>
            <a:off x="5572132" y="3714752"/>
            <a:ext cx="3143272" cy="2714644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La fundación del Instituto de Capacitación del Magisterio 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La Comisión Nacional de Libros de Texto Gratuitos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428596" y="4000504"/>
            <a:ext cx="3500462" cy="2428892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Víctor Bravo </a:t>
            </a:r>
            <a:r>
              <a:rPr lang="es-MX" dirty="0" err="1" smtClean="0">
                <a:solidFill>
                  <a:schemeClr val="tx1"/>
                </a:solidFill>
              </a:rPr>
              <a:t>Ahuja</a:t>
            </a:r>
            <a:r>
              <a:rPr lang="es-MX" dirty="0" smtClean="0">
                <a:solidFill>
                  <a:schemeClr val="tx1"/>
                </a:solidFill>
              </a:rPr>
              <a:t> y Fernando Solana Morales 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Impulsaron la generación de  instituciones que trascendieron en el tiempo </a:t>
            </a:r>
          </a:p>
        </p:txBody>
      </p:sp>
      <p:sp>
        <p:nvSpPr>
          <p:cNvPr id="8" name="7 Elipse"/>
          <p:cNvSpPr/>
          <p:nvPr/>
        </p:nvSpPr>
        <p:spPr>
          <a:xfrm>
            <a:off x="6215074" y="642918"/>
            <a:ext cx="2428892" cy="1714512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Jesús Reyes </a:t>
            </a:r>
            <a:r>
              <a:rPr lang="es-MX" dirty="0" err="1" smtClean="0">
                <a:solidFill>
                  <a:schemeClr val="tx1"/>
                </a:solidFill>
              </a:rPr>
              <a:t>Heroles</a:t>
            </a:r>
            <a:r>
              <a:rPr lang="es-MX" dirty="0" smtClean="0">
                <a:solidFill>
                  <a:schemeClr val="tx1"/>
                </a:solidFill>
              </a:rPr>
              <a:t>  quien dio impulso liberal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928926" y="3071810"/>
            <a:ext cx="3357586" cy="71438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Antecedentes</a:t>
            </a:r>
            <a:endParaRPr lang="es-MX" sz="3600" dirty="0">
              <a:solidFill>
                <a:schemeClr val="tx1"/>
              </a:solidFill>
            </a:endParaRPr>
          </a:p>
        </p:txBody>
      </p:sp>
      <p:cxnSp>
        <p:nvCxnSpPr>
          <p:cNvPr id="11" name="10 Conector recto de flecha"/>
          <p:cNvCxnSpPr>
            <a:stCxn id="9" idx="0"/>
          </p:cNvCxnSpPr>
          <p:nvPr/>
        </p:nvCxnSpPr>
        <p:spPr>
          <a:xfrm rot="16200000" flipV="1">
            <a:off x="3125381" y="1589471"/>
            <a:ext cx="714380" cy="22502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stCxn id="9" idx="0"/>
            <a:endCxn id="4" idx="4"/>
          </p:cNvCxnSpPr>
          <p:nvPr/>
        </p:nvCxnSpPr>
        <p:spPr>
          <a:xfrm rot="5400000" flipH="1" flipV="1">
            <a:off x="4321967" y="278605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9" idx="2"/>
          </p:cNvCxnSpPr>
          <p:nvPr/>
        </p:nvCxnSpPr>
        <p:spPr>
          <a:xfrm rot="16200000" flipH="1">
            <a:off x="4982768" y="3411140"/>
            <a:ext cx="428628" cy="11787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9" idx="0"/>
          </p:cNvCxnSpPr>
          <p:nvPr/>
        </p:nvCxnSpPr>
        <p:spPr>
          <a:xfrm rot="5400000" flipH="1" flipV="1">
            <a:off x="5482835" y="1482314"/>
            <a:ext cx="714380" cy="24646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9" idx="2"/>
          </p:cNvCxnSpPr>
          <p:nvPr/>
        </p:nvCxnSpPr>
        <p:spPr>
          <a:xfrm rot="5400000">
            <a:off x="3732604" y="3768331"/>
            <a:ext cx="857256" cy="8929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2910" y="500042"/>
            <a:ext cx="7929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Acuerdo Nacional para la </a:t>
            </a:r>
            <a:r>
              <a:rPr lang="es-MX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Modernización de </a:t>
            </a:r>
            <a:r>
              <a:rPr lang="es-MX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Educación Básica como referente </a:t>
            </a:r>
            <a:r>
              <a:rPr lang="es-MX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para el </a:t>
            </a:r>
            <a:r>
              <a:rPr lang="es-MX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cambio de la educación y el sistema educativo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00034" y="2143116"/>
            <a:ext cx="80724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En </a:t>
            </a:r>
            <a:r>
              <a:rPr lang="es-MX" dirty="0"/>
              <a:t>1992, México inició una </a:t>
            </a:r>
            <a:r>
              <a:rPr lang="es-MX" dirty="0" smtClean="0"/>
              <a:t>profunda transformación </a:t>
            </a:r>
            <a:r>
              <a:rPr lang="es-MX" dirty="0"/>
              <a:t>de la </a:t>
            </a:r>
            <a:r>
              <a:rPr lang="es-MX" dirty="0" smtClean="0"/>
              <a:t>educación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928794" y="3071810"/>
            <a:ext cx="6715172" cy="2113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Incrementar la permanencia en el nivel de primaria y la cobertura en los niveles de preescolar y secundaria; 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Actualizar los planes y los programas de estudio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Fortalecer la capacitación y actualización permanente de las maestras y los maestros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642910" y="3857628"/>
            <a:ext cx="828240" cy="369332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s-MX" dirty="0" smtClean="0">
                <a:solidFill>
                  <a:prstClr val="black"/>
                </a:solidFill>
              </a:rPr>
              <a:t>Retos</a:t>
            </a:r>
            <a:endParaRPr lang="es-MX" dirty="0"/>
          </a:p>
        </p:txBody>
      </p:sp>
      <p:sp>
        <p:nvSpPr>
          <p:cNvPr id="6" name="5 Abrir llave"/>
          <p:cNvSpPr/>
          <p:nvPr/>
        </p:nvSpPr>
        <p:spPr>
          <a:xfrm>
            <a:off x="1643042" y="3000372"/>
            <a:ext cx="214314" cy="21431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42976" y="428604"/>
            <a:ext cx="71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Compromiso Social por la Calidad de la Educación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071670" y="2071678"/>
            <a:ext cx="664373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La </a:t>
            </a:r>
            <a:r>
              <a:rPr lang="es-MX" dirty="0"/>
              <a:t>transformación </a:t>
            </a:r>
            <a:r>
              <a:rPr lang="es-MX" dirty="0" smtClean="0"/>
              <a:t>del sistema educativo en </a:t>
            </a:r>
            <a:r>
              <a:rPr lang="es-MX" dirty="0"/>
              <a:t>el contexto económico, político y </a:t>
            </a:r>
            <a:r>
              <a:rPr lang="es-MX" dirty="0" smtClean="0"/>
              <a:t>social.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Promover el </a:t>
            </a:r>
            <a:r>
              <a:rPr lang="es-MX" dirty="0"/>
              <a:t>desarrollo armónico e integral del individuo y de la </a:t>
            </a:r>
            <a:r>
              <a:rPr lang="es-MX" dirty="0" smtClean="0"/>
              <a:t>comunidad.</a:t>
            </a:r>
            <a:endParaRPr lang="es-MX" dirty="0"/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Contar </a:t>
            </a:r>
            <a:r>
              <a:rPr lang="es-MX" dirty="0"/>
              <a:t>con un </a:t>
            </a:r>
            <a:r>
              <a:rPr lang="es-MX" dirty="0" smtClean="0"/>
              <a:t>sistema educativo </a:t>
            </a:r>
            <a:r>
              <a:rPr lang="es-MX" dirty="0"/>
              <a:t>nacional de </a:t>
            </a:r>
            <a:r>
              <a:rPr lang="es-MX" dirty="0" smtClean="0"/>
              <a:t>calidad.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Promover que </a:t>
            </a:r>
            <a:r>
              <a:rPr lang="es-MX" dirty="0"/>
              <a:t>el alumno aprenda </a:t>
            </a:r>
            <a:r>
              <a:rPr lang="es-MX" dirty="0" smtClean="0"/>
              <a:t>a aprender.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Aprendan </a:t>
            </a:r>
            <a:r>
              <a:rPr lang="es-MX" dirty="0"/>
              <a:t>para la vida y </a:t>
            </a:r>
            <a:r>
              <a:rPr lang="es-MX" dirty="0" smtClean="0"/>
              <a:t>a </a:t>
            </a:r>
            <a:r>
              <a:rPr lang="es-MX" dirty="0"/>
              <a:t>lo largo de toda la </a:t>
            </a:r>
            <a:r>
              <a:rPr lang="es-MX" dirty="0" smtClean="0"/>
              <a:t>vida. 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Formar ciudadanos que </a:t>
            </a:r>
            <a:r>
              <a:rPr lang="es-MX" dirty="0"/>
              <a:t>aprecien y practiquen los derechos </a:t>
            </a:r>
            <a:r>
              <a:rPr lang="es-MX" dirty="0" smtClean="0"/>
              <a:t>humanos.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642910" y="1214422"/>
            <a:ext cx="3643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 smtClean="0">
                <a:solidFill>
                  <a:prstClr val="black"/>
                </a:solidFill>
              </a:rPr>
              <a:t>8 de agosto de 2002,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71472" y="3857628"/>
            <a:ext cx="1260281" cy="369332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lvl="0" algn="just"/>
            <a:r>
              <a:rPr lang="es-MX" dirty="0" smtClean="0">
                <a:solidFill>
                  <a:prstClr val="black"/>
                </a:solidFill>
              </a:rPr>
              <a:t>Propósito</a:t>
            </a:r>
          </a:p>
        </p:txBody>
      </p:sp>
      <p:sp>
        <p:nvSpPr>
          <p:cNvPr id="6" name="5 Abrir llave"/>
          <p:cNvSpPr/>
          <p:nvPr/>
        </p:nvSpPr>
        <p:spPr>
          <a:xfrm>
            <a:off x="1857356" y="1928802"/>
            <a:ext cx="357190" cy="41434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85786" y="357166"/>
            <a:ext cx="7234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Alianza por la Calidad de la Educación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285984" y="1643050"/>
            <a:ext cx="63579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Reforma </a:t>
            </a:r>
            <a:r>
              <a:rPr lang="es-MX" dirty="0"/>
              <a:t>a los enfoques, asignaturas y contenidos de la Educación Básica y la </a:t>
            </a:r>
            <a:r>
              <a:rPr lang="es-MX" dirty="0" smtClean="0"/>
              <a:t>enseñanza del </a:t>
            </a:r>
            <a:r>
              <a:rPr lang="es-MX" dirty="0"/>
              <a:t>idioma inglés desde el nivel preescolar. </a:t>
            </a:r>
            <a:endParaRPr lang="es-MX" dirty="0" smtClean="0"/>
          </a:p>
          <a:p>
            <a:pPr algn="just">
              <a:lnSpc>
                <a:spcPct val="150000"/>
              </a:lnSpc>
            </a:pPr>
            <a:endParaRPr lang="es-MX" sz="500" dirty="0" smtClean="0"/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Compromiso de </a:t>
            </a:r>
            <a:r>
              <a:rPr lang="es-MX" dirty="0"/>
              <a:t>profesionalizar a los maestros y a las autoridades educativas, y evaluar para mejorar</a:t>
            </a:r>
            <a:r>
              <a:rPr lang="es-MX" dirty="0" smtClean="0"/>
              <a:t>,.</a:t>
            </a:r>
          </a:p>
          <a:p>
            <a:pPr algn="just">
              <a:lnSpc>
                <a:spcPct val="150000"/>
              </a:lnSpc>
            </a:pPr>
            <a:endParaRPr lang="es-MX" sz="500" dirty="0"/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Generar compromisos </a:t>
            </a:r>
            <a:r>
              <a:rPr lang="es-MX" dirty="0"/>
              <a:t>encaminados a modernizar los centros escolares </a:t>
            </a:r>
            <a:endParaRPr lang="es-MX" dirty="0" smtClean="0"/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endParaRPr lang="es-MX" sz="500" dirty="0" smtClean="0"/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Fortalecer </a:t>
            </a:r>
            <a:r>
              <a:rPr lang="es-MX" dirty="0"/>
              <a:t>su infraestructura y </a:t>
            </a:r>
            <a:endParaRPr lang="es-MX" dirty="0" smtClean="0"/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endParaRPr lang="es-MX" sz="500" dirty="0" smtClean="0"/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Modernizar </a:t>
            </a:r>
            <a:r>
              <a:rPr lang="es-MX" dirty="0"/>
              <a:t>el equipamiento de los planteles </a:t>
            </a:r>
            <a:r>
              <a:rPr lang="es-MX" dirty="0" smtClean="0"/>
              <a:t>escolares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785786" y="1000108"/>
            <a:ext cx="2192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dirty="0" smtClean="0">
                <a:solidFill>
                  <a:prstClr val="black"/>
                </a:solidFill>
              </a:rPr>
              <a:t>15 de mayo del 2008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57158" y="3643314"/>
            <a:ext cx="1721946" cy="369332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s-MX" dirty="0" smtClean="0">
                <a:solidFill>
                  <a:prstClr val="black"/>
                </a:solidFill>
              </a:rPr>
              <a:t>Compromiso </a:t>
            </a:r>
          </a:p>
        </p:txBody>
      </p:sp>
      <p:sp>
        <p:nvSpPr>
          <p:cNvPr id="6" name="5 Abrir llave"/>
          <p:cNvSpPr/>
          <p:nvPr/>
        </p:nvSpPr>
        <p:spPr>
          <a:xfrm>
            <a:off x="2143108" y="1643050"/>
            <a:ext cx="142876" cy="46434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1000108"/>
            <a:ext cx="785818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Es </a:t>
            </a:r>
            <a:r>
              <a:rPr lang="es-MX" dirty="0"/>
              <a:t>una política pública que </a:t>
            </a:r>
            <a:r>
              <a:rPr lang="es-MX" dirty="0" smtClean="0"/>
              <a:t>impulsa la </a:t>
            </a:r>
            <a:r>
              <a:rPr lang="es-MX" dirty="0"/>
              <a:t>formación integral de todos los alumnos de preescolar, primaria y </a:t>
            </a:r>
            <a:r>
              <a:rPr lang="es-MX" dirty="0" smtClean="0"/>
              <a:t>secundaria, favoreciendo </a:t>
            </a:r>
            <a:r>
              <a:rPr lang="es-MX" dirty="0"/>
              <a:t>el desarrollo de competencias para la vida y el logro del perfil </a:t>
            </a:r>
            <a:r>
              <a:rPr lang="es-MX" dirty="0" smtClean="0"/>
              <a:t>de egreso.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2143108" y="1428736"/>
            <a:ext cx="6715172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Cumplir </a:t>
            </a:r>
            <a:r>
              <a:rPr lang="es-MX" dirty="0"/>
              <a:t>con equidad y calidad el mandato de una Educación Básica que emane </a:t>
            </a:r>
            <a:r>
              <a:rPr lang="es-MX" dirty="0" smtClean="0"/>
              <a:t>de los </a:t>
            </a:r>
            <a:r>
              <a:rPr lang="es-MX" dirty="0"/>
              <a:t>principios y las bases filosóficas </a:t>
            </a:r>
            <a:r>
              <a:rPr lang="es-MX" dirty="0" smtClean="0"/>
              <a:t>del </a:t>
            </a:r>
            <a:r>
              <a:rPr lang="es-MX" dirty="0"/>
              <a:t>artículo </a:t>
            </a:r>
            <a:r>
              <a:rPr lang="es-MX" dirty="0" smtClean="0"/>
              <a:t>3º.</a:t>
            </a:r>
            <a:endParaRPr lang="es-MX" dirty="0"/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Dar </a:t>
            </a:r>
            <a:r>
              <a:rPr lang="es-MX" dirty="0"/>
              <a:t>nuevos atributos a la escuela de Educación </a:t>
            </a:r>
            <a:r>
              <a:rPr lang="es-MX" dirty="0" smtClean="0"/>
              <a:t>Básica.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Favorecer </a:t>
            </a:r>
            <a:r>
              <a:rPr lang="es-MX" dirty="0"/>
              <a:t>la educación inclusiva, en particular las expresiones locales, la </a:t>
            </a:r>
            <a:r>
              <a:rPr lang="es-MX" dirty="0" smtClean="0"/>
              <a:t>pluralidad lingüística </a:t>
            </a:r>
            <a:r>
              <a:rPr lang="es-MX" dirty="0"/>
              <a:t>y cultural del </a:t>
            </a:r>
            <a:r>
              <a:rPr lang="es-MX" dirty="0" smtClean="0"/>
              <a:t>país.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Alinear </a:t>
            </a:r>
            <a:r>
              <a:rPr lang="es-MX" dirty="0"/>
              <a:t>los procesos referidos a la alta especialización de los docentes en </a:t>
            </a:r>
            <a:r>
              <a:rPr lang="es-MX" dirty="0" smtClean="0"/>
              <a:t>servicio.</a:t>
            </a:r>
            <a:endParaRPr lang="es-MX" dirty="0"/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s-MX" dirty="0" smtClean="0"/>
              <a:t>Transformar </a:t>
            </a:r>
            <a:r>
              <a:rPr lang="es-MX" dirty="0"/>
              <a:t>la práctica docente teniendo como centro al </a:t>
            </a:r>
            <a:r>
              <a:rPr lang="es-MX" dirty="0" smtClean="0"/>
              <a:t>alumno.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285852" y="500042"/>
            <a:ext cx="25003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RIEB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85720" y="3571876"/>
            <a:ext cx="178595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MX" dirty="0" smtClean="0"/>
              <a:t>Orientaciones</a:t>
            </a:r>
            <a:endParaRPr lang="es-MX" dirty="0"/>
          </a:p>
        </p:txBody>
      </p:sp>
      <p:sp>
        <p:nvSpPr>
          <p:cNvPr id="6" name="5 Abrir llave"/>
          <p:cNvSpPr/>
          <p:nvPr/>
        </p:nvSpPr>
        <p:spPr>
          <a:xfrm>
            <a:off x="2071670" y="1214422"/>
            <a:ext cx="285752" cy="507209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5720" y="0"/>
            <a:ext cx="7858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Proceso de elaboración del currículo</a:t>
            </a:r>
          </a:p>
        </p:txBody>
      </p:sp>
      <p:cxnSp>
        <p:nvCxnSpPr>
          <p:cNvPr id="4" name="3 Conector angular"/>
          <p:cNvCxnSpPr/>
          <p:nvPr/>
        </p:nvCxnSpPr>
        <p:spPr>
          <a:xfrm>
            <a:off x="357158" y="928670"/>
            <a:ext cx="785818" cy="500066"/>
          </a:xfrm>
          <a:prstGeom prst="bentConnector3">
            <a:avLst>
              <a:gd name="adj1" fmla="val 50000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angular"/>
          <p:cNvCxnSpPr/>
          <p:nvPr/>
        </p:nvCxnSpPr>
        <p:spPr>
          <a:xfrm rot="16200000" flipH="1">
            <a:off x="1035819" y="1535893"/>
            <a:ext cx="928694" cy="714380"/>
          </a:xfrm>
          <a:prstGeom prst="bentConnector3">
            <a:avLst>
              <a:gd name="adj1" fmla="val 50000"/>
            </a:avLst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angular"/>
          <p:cNvCxnSpPr/>
          <p:nvPr/>
        </p:nvCxnSpPr>
        <p:spPr>
          <a:xfrm>
            <a:off x="1857356" y="2357430"/>
            <a:ext cx="1285884" cy="571504"/>
          </a:xfrm>
          <a:prstGeom prst="bentConnector3">
            <a:avLst>
              <a:gd name="adj1" fmla="val 50000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angular"/>
          <p:cNvCxnSpPr/>
          <p:nvPr/>
        </p:nvCxnSpPr>
        <p:spPr>
          <a:xfrm rot="16200000" flipH="1">
            <a:off x="3036083" y="3036091"/>
            <a:ext cx="857256" cy="642942"/>
          </a:xfrm>
          <a:prstGeom prst="bentConnector3">
            <a:avLst>
              <a:gd name="adj1" fmla="val 50000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angular"/>
          <p:cNvCxnSpPr/>
          <p:nvPr/>
        </p:nvCxnSpPr>
        <p:spPr>
          <a:xfrm>
            <a:off x="3786182" y="3786190"/>
            <a:ext cx="1071570" cy="571504"/>
          </a:xfrm>
          <a:prstGeom prst="bentConnector3">
            <a:avLst>
              <a:gd name="adj1" fmla="val 50000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angular"/>
          <p:cNvCxnSpPr/>
          <p:nvPr/>
        </p:nvCxnSpPr>
        <p:spPr>
          <a:xfrm rot="16200000" flipH="1">
            <a:off x="4714876" y="4500570"/>
            <a:ext cx="928694" cy="642942"/>
          </a:xfrm>
          <a:prstGeom prst="bentConnector3">
            <a:avLst>
              <a:gd name="adj1" fmla="val 50000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angular"/>
          <p:cNvCxnSpPr/>
          <p:nvPr/>
        </p:nvCxnSpPr>
        <p:spPr>
          <a:xfrm>
            <a:off x="5500694" y="5286388"/>
            <a:ext cx="1214446" cy="714380"/>
          </a:xfrm>
          <a:prstGeom prst="bentConnector3">
            <a:avLst>
              <a:gd name="adj1" fmla="val 50000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"/>
          <p:cNvSpPr/>
          <p:nvPr/>
        </p:nvSpPr>
        <p:spPr>
          <a:xfrm>
            <a:off x="357158" y="571480"/>
            <a:ext cx="3525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Toma como referencia el artículo 3º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857224" y="1071546"/>
            <a:ext cx="2931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Colaboración de especialistas</a:t>
            </a:r>
          </a:p>
        </p:txBody>
      </p:sp>
      <p:sp>
        <p:nvSpPr>
          <p:cNvPr id="21" name="20 Rectángulo"/>
          <p:cNvSpPr/>
          <p:nvPr/>
        </p:nvSpPr>
        <p:spPr>
          <a:xfrm>
            <a:off x="1214414" y="1571612"/>
            <a:ext cx="7643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/>
              <a:t>Integración de Coordinaciones Estatales de Asesoría y Seguimiento (CEAS)</a:t>
            </a:r>
          </a:p>
        </p:txBody>
      </p:sp>
      <p:sp>
        <p:nvSpPr>
          <p:cNvPr id="22" name="21 Rectángulo"/>
          <p:cNvSpPr/>
          <p:nvPr/>
        </p:nvSpPr>
        <p:spPr>
          <a:xfrm>
            <a:off x="1928794" y="2000240"/>
            <a:ext cx="311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Equipos locales de seguimiento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2571736" y="2500306"/>
            <a:ext cx="52864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/>
              <a:t>Construcción de consensos sociales sobre el </a:t>
            </a:r>
            <a:r>
              <a:rPr lang="es-MX" sz="1400" dirty="0" err="1" smtClean="0"/>
              <a:t>curriculo</a:t>
            </a:r>
            <a:endParaRPr lang="es-MX" sz="1400" dirty="0" smtClean="0"/>
          </a:p>
        </p:txBody>
      </p:sp>
      <p:sp>
        <p:nvSpPr>
          <p:cNvPr id="24" name="23 Rectángulo"/>
          <p:cNvSpPr/>
          <p:nvPr/>
        </p:nvSpPr>
        <p:spPr>
          <a:xfrm>
            <a:off x="3214678" y="2928934"/>
            <a:ext cx="52864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/>
              <a:t>Opinión de instituciones nacionales e internacionales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3857620" y="3357562"/>
            <a:ext cx="52863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 smtClean="0"/>
              <a:t>Evaluó el impacto del nuevo </a:t>
            </a:r>
            <a:r>
              <a:rPr lang="es-MX" sz="1600" dirty="0" err="1" smtClean="0"/>
              <a:t>curriculo</a:t>
            </a:r>
            <a:r>
              <a:rPr lang="es-MX" sz="1600" dirty="0" smtClean="0"/>
              <a:t> (DEGESPE)</a:t>
            </a:r>
          </a:p>
        </p:txBody>
      </p:sp>
      <p:sp>
        <p:nvSpPr>
          <p:cNvPr id="26" name="25 Rectángulo"/>
          <p:cNvSpPr/>
          <p:nvPr/>
        </p:nvSpPr>
        <p:spPr>
          <a:xfrm>
            <a:off x="4500562" y="3929066"/>
            <a:ext cx="3478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err="1" smtClean="0"/>
              <a:t>Estandares</a:t>
            </a:r>
            <a:r>
              <a:rPr lang="es-MX" dirty="0" smtClean="0"/>
              <a:t> de desempeño docente</a:t>
            </a:r>
            <a:endParaRPr lang="es-MX" dirty="0"/>
          </a:p>
        </p:txBody>
      </p:sp>
      <p:sp>
        <p:nvSpPr>
          <p:cNvPr id="27" name="26 Rectángulo"/>
          <p:cNvSpPr/>
          <p:nvPr/>
        </p:nvSpPr>
        <p:spPr>
          <a:xfrm>
            <a:off x="5000628" y="4429132"/>
            <a:ext cx="2952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Alcances del nuevo currículo</a:t>
            </a:r>
            <a:endParaRPr lang="es-MX" dirty="0"/>
          </a:p>
        </p:txBody>
      </p:sp>
      <p:sp>
        <p:nvSpPr>
          <p:cNvPr id="28" name="27 Rectángulo"/>
          <p:cNvSpPr/>
          <p:nvPr/>
        </p:nvSpPr>
        <p:spPr>
          <a:xfrm>
            <a:off x="5572132" y="4857760"/>
            <a:ext cx="35718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/>
              <a:t>Mecanismos de mejora del plan</a:t>
            </a:r>
            <a:endParaRPr lang="es-MX" sz="1400" dirty="0"/>
          </a:p>
        </p:txBody>
      </p:sp>
      <p:sp>
        <p:nvSpPr>
          <p:cNvPr id="29" name="28 Rectángulo"/>
          <p:cNvSpPr/>
          <p:nvPr/>
        </p:nvSpPr>
        <p:spPr>
          <a:xfrm>
            <a:off x="6072198" y="5572140"/>
            <a:ext cx="28360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 smtClean="0"/>
              <a:t>Creación de Mate. Educativos</a:t>
            </a:r>
            <a:endParaRPr lang="es-MX" sz="1400" dirty="0"/>
          </a:p>
        </p:txBody>
      </p:sp>
      <p:sp>
        <p:nvSpPr>
          <p:cNvPr id="30" name="29 Rectángulo"/>
          <p:cNvSpPr/>
          <p:nvPr/>
        </p:nvSpPr>
        <p:spPr>
          <a:xfrm>
            <a:off x="0" y="5072074"/>
            <a:ext cx="49291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Blip>
                <a:blip r:embed="rId2"/>
              </a:buBlip>
            </a:pPr>
            <a:r>
              <a:rPr lang="es-MX" dirty="0" smtClean="0"/>
              <a:t>Desarrollo de competencias</a:t>
            </a:r>
          </a:p>
          <a:p>
            <a:pPr lvl="1">
              <a:buBlip>
                <a:blip r:embed="rId2"/>
              </a:buBlip>
            </a:pPr>
            <a:r>
              <a:rPr lang="es-MX" dirty="0" smtClean="0"/>
              <a:t>Formalización de conocimientos</a:t>
            </a:r>
          </a:p>
          <a:p>
            <a:pPr lvl="1">
              <a:buBlip>
                <a:blip r:embed="rId2"/>
              </a:buBlip>
            </a:pPr>
            <a:r>
              <a:rPr lang="es-MX" dirty="0" smtClean="0"/>
              <a:t>Evaluación práctica</a:t>
            </a:r>
          </a:p>
          <a:p>
            <a:pPr lvl="1">
              <a:buBlip>
                <a:blip r:embed="rId2"/>
              </a:buBlip>
            </a:pPr>
            <a:r>
              <a:rPr lang="es-MX" dirty="0" smtClean="0"/>
              <a:t>Redacción sencilla</a:t>
            </a:r>
          </a:p>
          <a:p>
            <a:pPr lvl="1">
              <a:buBlip>
                <a:blip r:embed="rId2"/>
              </a:buBlip>
            </a:pPr>
            <a:r>
              <a:rPr lang="es-MX" dirty="0" smtClean="0"/>
              <a:t>Desarrollo de capacidades lectoras </a:t>
            </a:r>
            <a:endParaRPr lang="es-MX" dirty="0"/>
          </a:p>
        </p:txBody>
      </p:sp>
      <p:sp>
        <p:nvSpPr>
          <p:cNvPr id="32" name="31 Flecha izquierda y arriba"/>
          <p:cNvSpPr/>
          <p:nvPr/>
        </p:nvSpPr>
        <p:spPr>
          <a:xfrm>
            <a:off x="4714876" y="5929330"/>
            <a:ext cx="3000396" cy="57150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Rectángulo"/>
          <p:cNvSpPr/>
          <p:nvPr/>
        </p:nvSpPr>
        <p:spPr>
          <a:xfrm>
            <a:off x="428596" y="3571876"/>
            <a:ext cx="2928958" cy="769441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s-MX" sz="4400" dirty="0" smtClean="0"/>
              <a:t>Acciones: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strella de 10 puntas"/>
          <p:cNvSpPr/>
          <p:nvPr/>
        </p:nvSpPr>
        <p:spPr>
          <a:xfrm>
            <a:off x="2571736" y="1643050"/>
            <a:ext cx="3857652" cy="3429024"/>
          </a:xfrm>
          <a:prstGeom prst="star10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u="sng" dirty="0" smtClean="0"/>
              <a:t>Evaluación</a:t>
            </a:r>
            <a:endParaRPr lang="es-MX" sz="4400" b="1" u="sng" dirty="0"/>
          </a:p>
        </p:txBody>
      </p:sp>
      <p:sp>
        <p:nvSpPr>
          <p:cNvPr id="6" name="5 Rectángulo redondeado"/>
          <p:cNvSpPr/>
          <p:nvPr/>
        </p:nvSpPr>
        <p:spPr>
          <a:xfrm>
            <a:off x="4143372" y="357166"/>
            <a:ext cx="1643074" cy="928694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Ajuste de las actividades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6357950" y="357166"/>
            <a:ext cx="2071702" cy="142876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Concordancia entre enfoque y actividades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7143768" y="1928802"/>
            <a:ext cx="2000232" cy="1714512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solidFill>
                  <a:schemeClr val="tx1"/>
                </a:solidFill>
              </a:rPr>
              <a:t>Homogenización</a:t>
            </a:r>
            <a:r>
              <a:rPr lang="es-MX" sz="1400" b="1" dirty="0" smtClean="0">
                <a:solidFill>
                  <a:schemeClr val="tx1"/>
                </a:solidFill>
              </a:rPr>
              <a:t> de</a:t>
            </a:r>
            <a:r>
              <a:rPr lang="es-MX" sz="1400" dirty="0" smtClean="0">
                <a:solidFill>
                  <a:schemeClr val="tx1"/>
                </a:solidFill>
              </a:rPr>
              <a:t> l</a:t>
            </a:r>
            <a:r>
              <a:rPr lang="es-MX" dirty="0" smtClean="0">
                <a:solidFill>
                  <a:schemeClr val="tx1"/>
                </a:solidFill>
              </a:rPr>
              <a:t>os instrumentos de evaluación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7143768" y="3786190"/>
            <a:ext cx="1643074" cy="1214446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Fortalecimiento de los temas de relevancia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285720" y="1571612"/>
            <a:ext cx="1714512" cy="178595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Se incluye una sección de ayuda para el uso de los libros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1500166" y="428604"/>
            <a:ext cx="2071702" cy="1071546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Introducción de actividades de evaluación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285720" y="3643314"/>
            <a:ext cx="1571636" cy="1285884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¿Que opinas del Libro?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6572264" y="5357826"/>
            <a:ext cx="2071702" cy="107157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Rescate de conocimientos previos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4000496" y="5429264"/>
            <a:ext cx="2000264" cy="107157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Inclusión de actividades integradoras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857224" y="5500702"/>
            <a:ext cx="1785950" cy="71438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Actividades permanentes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17" name="16 Conector recto de flecha"/>
          <p:cNvCxnSpPr>
            <a:stCxn id="5" idx="7"/>
          </p:cNvCxnSpPr>
          <p:nvPr/>
        </p:nvCxnSpPr>
        <p:spPr>
          <a:xfrm rot="16200000" flipV="1">
            <a:off x="2776389" y="1438401"/>
            <a:ext cx="398874" cy="6652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5" idx="8"/>
          </p:cNvCxnSpPr>
          <p:nvPr/>
        </p:nvCxnSpPr>
        <p:spPr>
          <a:xfrm rot="5400000" flipH="1" flipV="1">
            <a:off x="4536282" y="1321580"/>
            <a:ext cx="28575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5" idx="9"/>
          </p:cNvCxnSpPr>
          <p:nvPr/>
        </p:nvCxnSpPr>
        <p:spPr>
          <a:xfrm rot="5400000" flipH="1" flipV="1">
            <a:off x="5647270" y="1259808"/>
            <a:ext cx="756059" cy="6653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5" idx="0"/>
            <a:endCxn id="8" idx="1"/>
          </p:cNvCxnSpPr>
          <p:nvPr/>
        </p:nvCxnSpPr>
        <p:spPr>
          <a:xfrm flipV="1">
            <a:off x="6429391" y="2786058"/>
            <a:ext cx="714377" cy="416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>
            <a:stCxn id="5" idx="1"/>
            <a:endCxn id="9" idx="1"/>
          </p:cNvCxnSpPr>
          <p:nvPr/>
        </p:nvCxnSpPr>
        <p:spPr>
          <a:xfrm>
            <a:off x="6429391" y="3887380"/>
            <a:ext cx="714377" cy="506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>
            <a:stCxn id="5" idx="2"/>
            <a:endCxn id="13" idx="0"/>
          </p:cNvCxnSpPr>
          <p:nvPr/>
        </p:nvCxnSpPr>
        <p:spPr>
          <a:xfrm rot="16200000" flipH="1">
            <a:off x="6343788" y="4093498"/>
            <a:ext cx="613189" cy="1915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stCxn id="5" idx="3"/>
            <a:endCxn id="14" idx="0"/>
          </p:cNvCxnSpPr>
          <p:nvPr/>
        </p:nvCxnSpPr>
        <p:spPr>
          <a:xfrm rot="16200000" flipH="1">
            <a:off x="4572000" y="5000636"/>
            <a:ext cx="35719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stCxn id="5" idx="4"/>
            <a:endCxn id="15" idx="0"/>
          </p:cNvCxnSpPr>
          <p:nvPr/>
        </p:nvCxnSpPr>
        <p:spPr>
          <a:xfrm rot="5400000">
            <a:off x="2151305" y="4343531"/>
            <a:ext cx="756065" cy="15582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>
            <a:stCxn id="5" idx="5"/>
            <a:endCxn id="12" idx="3"/>
          </p:cNvCxnSpPr>
          <p:nvPr/>
        </p:nvCxnSpPr>
        <p:spPr>
          <a:xfrm rot="10800000" flipV="1">
            <a:off x="1857357" y="3887380"/>
            <a:ext cx="714377" cy="398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>
            <a:stCxn id="5" idx="6"/>
            <a:endCxn id="10" idx="3"/>
          </p:cNvCxnSpPr>
          <p:nvPr/>
        </p:nvCxnSpPr>
        <p:spPr>
          <a:xfrm rot="10800000">
            <a:off x="2000233" y="2464588"/>
            <a:ext cx="571501" cy="363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1183</TotalTime>
  <Words>2821</Words>
  <Application>Microsoft Office PowerPoint</Application>
  <PresentationFormat>Presentación en pantalla (4:3)</PresentationFormat>
  <Paragraphs>431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Aspecto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   EXITOS  MAESTR@S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SECTOR 23</dc:creator>
  <cp:lastModifiedBy>Roberto S</cp:lastModifiedBy>
  <cp:revision>97</cp:revision>
  <dcterms:created xsi:type="dcterms:W3CDTF">2011-10-24T21:27:15Z</dcterms:created>
  <dcterms:modified xsi:type="dcterms:W3CDTF">2015-05-18T04:42:38Z</dcterms:modified>
</cp:coreProperties>
</file>